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ink/ink1.xml" ContentType="application/inkml+xml"/>
  <Override PartName="/ppt/notesSlides/notesSlide14.xml" ContentType="application/vnd.openxmlformats-officedocument.presentationml.notesSlide+xml"/>
  <Override PartName="/ppt/ink/ink2.xml" ContentType="application/inkml+xml"/>
  <Override PartName="/ppt/notesSlides/notesSlide15.xml" ContentType="application/vnd.openxmlformats-officedocument.presentationml.notesSlide+xml"/>
  <Override PartName="/ppt/ink/ink3.xml" ContentType="application/inkml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saveSubsetFonts="1">
  <p:sldMasterIdLst>
    <p:sldMasterId id="2147483725" r:id="rId1"/>
  </p:sldMasterIdLst>
  <p:notesMasterIdLst>
    <p:notesMasterId r:id="rId29"/>
  </p:notesMasterIdLst>
  <p:handoutMasterIdLst>
    <p:handoutMasterId r:id="rId30"/>
  </p:handoutMasterIdLst>
  <p:sldIdLst>
    <p:sldId id="647" r:id="rId2"/>
    <p:sldId id="762" r:id="rId3"/>
    <p:sldId id="735" r:id="rId4"/>
    <p:sldId id="738" r:id="rId5"/>
    <p:sldId id="698" r:id="rId6"/>
    <p:sldId id="763" r:id="rId7"/>
    <p:sldId id="717" r:id="rId8"/>
    <p:sldId id="732" r:id="rId9"/>
    <p:sldId id="745" r:id="rId10"/>
    <p:sldId id="753" r:id="rId11"/>
    <p:sldId id="749" r:id="rId12"/>
    <p:sldId id="764" r:id="rId13"/>
    <p:sldId id="751" r:id="rId14"/>
    <p:sldId id="748" r:id="rId15"/>
    <p:sldId id="752" r:id="rId16"/>
    <p:sldId id="765" r:id="rId17"/>
    <p:sldId id="754" r:id="rId18"/>
    <p:sldId id="709" r:id="rId19"/>
    <p:sldId id="768" r:id="rId20"/>
    <p:sldId id="769" r:id="rId21"/>
    <p:sldId id="755" r:id="rId22"/>
    <p:sldId id="766" r:id="rId23"/>
    <p:sldId id="759" r:id="rId24"/>
    <p:sldId id="767" r:id="rId25"/>
    <p:sldId id="705" r:id="rId26"/>
    <p:sldId id="760" r:id="rId27"/>
    <p:sldId id="673" r:id="rId28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BC1B6768-F8F5-400D-BEFE-48BE139521F1}">
          <p14:sldIdLst>
            <p14:sldId id="647"/>
            <p14:sldId id="762"/>
            <p14:sldId id="735"/>
            <p14:sldId id="738"/>
            <p14:sldId id="698"/>
            <p14:sldId id="763"/>
            <p14:sldId id="717"/>
            <p14:sldId id="732"/>
            <p14:sldId id="745"/>
            <p14:sldId id="753"/>
            <p14:sldId id="749"/>
            <p14:sldId id="764"/>
            <p14:sldId id="751"/>
            <p14:sldId id="748"/>
            <p14:sldId id="752"/>
            <p14:sldId id="765"/>
            <p14:sldId id="754"/>
            <p14:sldId id="709"/>
            <p14:sldId id="768"/>
            <p14:sldId id="769"/>
            <p14:sldId id="755"/>
            <p14:sldId id="766"/>
            <p14:sldId id="759"/>
            <p14:sldId id="767"/>
            <p14:sldId id="705"/>
            <p14:sldId id="760"/>
            <p14:sldId id="6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3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B8A9"/>
    <a:srgbClr val="0065BD"/>
    <a:srgbClr val="C4DCF2"/>
    <a:srgbClr val="C1C8A3"/>
    <a:srgbClr val="FDFCCB"/>
    <a:srgbClr val="000000"/>
    <a:srgbClr val="E4CEFA"/>
    <a:srgbClr val="C0C0C0"/>
    <a:srgbClr val="A0B5E1"/>
    <a:srgbClr val="A0A4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F6635E-C86E-4FC6-B995-421A344B37DC}" v="6" dt="2019-02-11T19:04:45.8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3923" autoAdjust="0"/>
  </p:normalViewPr>
  <p:slideViewPr>
    <p:cSldViewPr>
      <p:cViewPr varScale="1">
        <p:scale>
          <a:sx n="108" d="100"/>
          <a:sy n="108" d="100"/>
        </p:scale>
        <p:origin x="774" y="108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‹Nr.›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1-25T13:03:03.9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1-25T13:03:03.9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1-25T13:03:03.919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1 1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8587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Synthesizing</a:t>
            </a:r>
            <a:r>
              <a:rPr lang="de-DE" dirty="0"/>
              <a:t> different </a:t>
            </a:r>
            <a:r>
              <a:rPr lang="de-DE" dirty="0" err="1"/>
              <a:t>definitons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a </a:t>
            </a:r>
            <a:r>
              <a:rPr lang="de-DE" dirty="0" err="1"/>
              <a:t>working</a:t>
            </a:r>
            <a:r>
              <a:rPr lang="de-DE" dirty="0"/>
              <a:t> definition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34031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Working Definition of Business Ecosystems</a:t>
            </a:r>
            <a:r>
              <a:rPr lang="de-DE" dirty="0"/>
              <a:t>:</a:t>
            </a:r>
          </a:p>
          <a:p>
            <a:pPr marL="171450" indent="-171450">
              <a:buFontTx/>
              <a:buChar char="-"/>
            </a:pPr>
            <a:r>
              <a:rPr lang="de-DE" dirty="0"/>
              <a:t>Network of different </a:t>
            </a:r>
            <a:r>
              <a:rPr lang="de-DE" dirty="0" err="1"/>
              <a:t>entities</a:t>
            </a:r>
            <a:r>
              <a:rPr lang="de-DE" dirty="0"/>
              <a:t> from multiple </a:t>
            </a:r>
            <a:r>
              <a:rPr lang="de-DE" dirty="0" err="1"/>
              <a:t>industries</a:t>
            </a:r>
            <a:endParaRPr lang="de-DE" dirty="0"/>
          </a:p>
          <a:p>
            <a:pPr marL="628650" lvl="1" indent="-171450">
              <a:buFontTx/>
              <a:buChar char="-"/>
            </a:pPr>
            <a:r>
              <a:rPr lang="de-DE" dirty="0" err="1">
                <a:sym typeface="Wingdings" panose="05000000000000000000" pitchFamily="2" charset="2"/>
              </a:rPr>
              <a:t>Difference</a:t>
            </a:r>
            <a:r>
              <a:rPr lang="de-DE" dirty="0">
                <a:sym typeface="Wingdings" panose="05000000000000000000" pitchFamily="2" charset="2"/>
              </a:rPr>
              <a:t> to </a:t>
            </a:r>
            <a:r>
              <a:rPr lang="de-DE" dirty="0" err="1">
                <a:sym typeface="Wingdings" panose="05000000000000000000" pitchFamily="2" charset="2"/>
              </a:rPr>
              <a:t>supply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chain</a:t>
            </a:r>
            <a:r>
              <a:rPr lang="de-DE" dirty="0">
                <a:sym typeface="Wingdings" panose="05000000000000000000" pitchFamily="2" charset="2"/>
              </a:rPr>
              <a:t> and </a:t>
            </a:r>
            <a:r>
              <a:rPr lang="de-DE" dirty="0" err="1">
                <a:sym typeface="Wingdings" panose="05000000000000000000" pitchFamily="2" charset="2"/>
              </a:rPr>
              <a:t>similar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concepts</a:t>
            </a:r>
            <a:endParaRPr lang="de-DE" dirty="0">
              <a:sym typeface="Wingdings" panose="05000000000000000000" pitchFamily="2" charset="2"/>
            </a:endParaRPr>
          </a:p>
          <a:p>
            <a:pPr marL="171450" lvl="0" indent="-171450">
              <a:buFontTx/>
              <a:buChar char="-"/>
            </a:pPr>
            <a:r>
              <a:rPr lang="de-DE" dirty="0" err="1">
                <a:sym typeface="Wingdings" panose="05000000000000000000" pitchFamily="2" charset="2"/>
              </a:rPr>
              <a:t>Complex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relationships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between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them</a:t>
            </a:r>
            <a:endParaRPr lang="de-DE" dirty="0">
              <a:sym typeface="Wingdings" panose="05000000000000000000" pitchFamily="2" charset="2"/>
            </a:endParaRPr>
          </a:p>
          <a:p>
            <a:pPr marL="171450" lvl="0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Different roles</a:t>
            </a:r>
          </a:p>
          <a:p>
            <a:pPr marL="628650" lvl="1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Leaders: </a:t>
            </a:r>
            <a:r>
              <a:rPr lang="de-DE" dirty="0" err="1">
                <a:sym typeface="Wingdings" panose="05000000000000000000" pitchFamily="2" charset="2"/>
              </a:rPr>
              <a:t>keystones</a:t>
            </a:r>
            <a:r>
              <a:rPr lang="de-DE" dirty="0">
                <a:sym typeface="Wingdings" panose="05000000000000000000" pitchFamily="2" charset="2"/>
              </a:rPr>
              <a:t> and </a:t>
            </a:r>
            <a:r>
              <a:rPr lang="de-DE" dirty="0" err="1">
                <a:sym typeface="Wingdings" panose="05000000000000000000" pitchFamily="2" charset="2"/>
              </a:rPr>
              <a:t>dominators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i="1" dirty="0">
                <a:sym typeface="Wingdings" panose="05000000000000000000" pitchFamily="2" charset="2"/>
              </a:rPr>
              <a:t>(</a:t>
            </a:r>
            <a:r>
              <a:rPr lang="de-DE" i="1" dirty="0" err="1">
                <a:sym typeface="Wingdings" panose="05000000000000000000" pitchFamily="2" charset="2"/>
              </a:rPr>
              <a:t>explain</a:t>
            </a:r>
            <a:r>
              <a:rPr lang="de-DE" i="1" dirty="0">
                <a:sym typeface="Wingdings" panose="05000000000000000000" pitchFamily="2" charset="2"/>
              </a:rPr>
              <a:t> </a:t>
            </a:r>
            <a:r>
              <a:rPr lang="de-DE" i="1" dirty="0" err="1">
                <a:sym typeface="Wingdings" panose="05000000000000000000" pitchFamily="2" charset="2"/>
              </a:rPr>
              <a:t>later</a:t>
            </a:r>
            <a:r>
              <a:rPr lang="de-DE" i="1" dirty="0">
                <a:sym typeface="Wingdings" panose="05000000000000000000" pitchFamily="2" charset="2"/>
              </a:rPr>
              <a:t>)</a:t>
            </a:r>
          </a:p>
          <a:p>
            <a:pPr marL="628650" lvl="1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Followers: </a:t>
            </a:r>
            <a:r>
              <a:rPr lang="de-DE" dirty="0" err="1">
                <a:sym typeface="Wingdings" panose="05000000000000000000" pitchFamily="2" charset="2"/>
              </a:rPr>
              <a:t>niche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players</a:t>
            </a:r>
            <a:endParaRPr lang="de-DE" dirty="0">
              <a:sym typeface="Wingdings" panose="05000000000000000000" pitchFamily="2" charset="2"/>
            </a:endParaRPr>
          </a:p>
          <a:p>
            <a:pPr marL="457200" lvl="1" indent="0">
              <a:buFontTx/>
              <a:buNone/>
            </a:pPr>
            <a:r>
              <a:rPr lang="de-DE" dirty="0">
                <a:sym typeface="Wingdings" panose="05000000000000000000" pitchFamily="2" charset="2"/>
              </a:rPr>
              <a:t> Layer-Framework </a:t>
            </a:r>
            <a:r>
              <a:rPr lang="de-DE" dirty="0" err="1">
                <a:sym typeface="Wingdings" panose="05000000000000000000" pitchFamily="2" charset="2"/>
              </a:rPr>
              <a:t>by</a:t>
            </a:r>
            <a:r>
              <a:rPr lang="de-DE" dirty="0">
                <a:sym typeface="Wingdings" panose="05000000000000000000" pitchFamily="2" charset="2"/>
              </a:rPr>
              <a:t> James F. Moore</a:t>
            </a:r>
          </a:p>
          <a:p>
            <a:pPr marL="171450" lvl="0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Evolution over time</a:t>
            </a:r>
          </a:p>
          <a:p>
            <a:pPr marL="628650" lvl="1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Initial </a:t>
            </a:r>
            <a:r>
              <a:rPr lang="de-DE" dirty="0" err="1">
                <a:sym typeface="Wingdings" panose="05000000000000000000" pitchFamily="2" charset="2"/>
              </a:rPr>
              <a:t>phase</a:t>
            </a:r>
            <a:r>
              <a:rPr lang="de-DE" dirty="0">
                <a:sym typeface="Wingdings" panose="05000000000000000000" pitchFamily="2" charset="2"/>
              </a:rPr>
              <a:t>: </a:t>
            </a:r>
            <a:r>
              <a:rPr lang="de-DE" dirty="0" err="1">
                <a:sym typeface="Wingdings" panose="05000000000000000000" pitchFamily="2" charset="2"/>
              </a:rPr>
              <a:t>development</a:t>
            </a:r>
            <a:r>
              <a:rPr lang="de-DE" dirty="0">
                <a:sym typeface="Wingdings" panose="05000000000000000000" pitchFamily="2" charset="2"/>
              </a:rPr>
              <a:t> of </a:t>
            </a:r>
            <a:r>
              <a:rPr lang="de-DE" dirty="0" err="1">
                <a:sym typeface="Wingdings" panose="05000000000000000000" pitchFamily="2" charset="2"/>
              </a:rPr>
              <a:t>idea</a:t>
            </a:r>
            <a:r>
              <a:rPr lang="de-DE" dirty="0">
                <a:sym typeface="Wingdings" panose="05000000000000000000" pitchFamily="2" charset="2"/>
              </a:rPr>
              <a:t> and </a:t>
            </a:r>
            <a:r>
              <a:rPr lang="de-DE" dirty="0" err="1">
                <a:sym typeface="Wingdings" panose="05000000000000000000" pitchFamily="2" charset="2"/>
              </a:rPr>
              <a:t>first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contributors</a:t>
            </a:r>
            <a:endParaRPr lang="de-DE" dirty="0">
              <a:sym typeface="Wingdings" panose="05000000000000000000" pitchFamily="2" charset="2"/>
            </a:endParaRPr>
          </a:p>
          <a:p>
            <a:pPr marL="628650" lvl="1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Expansion </a:t>
            </a:r>
            <a:r>
              <a:rPr lang="de-DE" dirty="0" err="1">
                <a:sym typeface="Wingdings" panose="05000000000000000000" pitchFamily="2" charset="2"/>
              </a:rPr>
              <a:t>phase</a:t>
            </a:r>
            <a:r>
              <a:rPr lang="de-DE" dirty="0">
                <a:sym typeface="Wingdings" panose="05000000000000000000" pitchFamily="2" charset="2"/>
              </a:rPr>
              <a:t>: </a:t>
            </a:r>
            <a:r>
              <a:rPr lang="de-DE" dirty="0" err="1">
                <a:sym typeface="Wingdings" panose="05000000000000000000" pitchFamily="2" charset="2"/>
              </a:rPr>
              <a:t>more</a:t>
            </a:r>
            <a:r>
              <a:rPr lang="de-DE" dirty="0">
                <a:sym typeface="Wingdings" panose="05000000000000000000" pitchFamily="2" charset="2"/>
              </a:rPr>
              <a:t> and </a:t>
            </a:r>
            <a:r>
              <a:rPr lang="de-DE" dirty="0" err="1">
                <a:sym typeface="Wingdings" panose="05000000000000000000" pitchFamily="2" charset="2"/>
              </a:rPr>
              <a:t>more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contributors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start</a:t>
            </a:r>
            <a:r>
              <a:rPr lang="de-DE" dirty="0">
                <a:sym typeface="Wingdings" panose="05000000000000000000" pitchFamily="2" charset="2"/>
              </a:rPr>
              <a:t> of </a:t>
            </a:r>
            <a:r>
              <a:rPr lang="de-DE" dirty="0" err="1">
                <a:sym typeface="Wingdings" panose="05000000000000000000" pitchFamily="2" charset="2"/>
              </a:rPr>
              <a:t>competition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between</a:t>
            </a:r>
            <a:r>
              <a:rPr lang="de-DE" dirty="0">
                <a:sym typeface="Wingdings" panose="05000000000000000000" pitchFamily="2" charset="2"/>
              </a:rPr>
              <a:t> ecosystems</a:t>
            </a:r>
          </a:p>
          <a:p>
            <a:pPr marL="628650" lvl="1" indent="-171450">
              <a:buFontTx/>
              <a:buChar char="-"/>
            </a:pPr>
            <a:r>
              <a:rPr lang="de-DE" dirty="0" err="1">
                <a:sym typeface="Wingdings" panose="05000000000000000000" pitchFamily="2" charset="2"/>
              </a:rPr>
              <a:t>Increased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competition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between</a:t>
            </a:r>
            <a:r>
              <a:rPr lang="de-DE" dirty="0">
                <a:sym typeface="Wingdings" panose="05000000000000000000" pitchFamily="2" charset="2"/>
              </a:rPr>
              <a:t> ecosystems for dominant design/</a:t>
            </a:r>
            <a:r>
              <a:rPr lang="de-DE" dirty="0" err="1">
                <a:sym typeface="Wingdings" panose="05000000000000000000" pitchFamily="2" charset="2"/>
              </a:rPr>
              <a:t>standard</a:t>
            </a:r>
            <a:r>
              <a:rPr lang="de-DE" dirty="0">
                <a:sym typeface="Wingdings" panose="05000000000000000000" pitchFamily="2" charset="2"/>
              </a:rPr>
              <a:t> in the </a:t>
            </a:r>
            <a:r>
              <a:rPr lang="de-DE" dirty="0" err="1">
                <a:sym typeface="Wingdings" panose="05000000000000000000" pitchFamily="2" charset="2"/>
              </a:rPr>
              <a:t>market</a:t>
            </a:r>
            <a:endParaRPr lang="de-DE" dirty="0">
              <a:sym typeface="Wingdings" panose="05000000000000000000" pitchFamily="2" charset="2"/>
            </a:endParaRPr>
          </a:p>
          <a:p>
            <a:pPr marL="628650" lvl="1" indent="-1714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Do-</a:t>
            </a:r>
            <a:r>
              <a:rPr lang="de-DE" dirty="0" err="1">
                <a:sym typeface="Wingdings" panose="05000000000000000000" pitchFamily="2" charset="2"/>
              </a:rPr>
              <a:t>or</a:t>
            </a:r>
            <a:r>
              <a:rPr lang="de-DE" dirty="0">
                <a:sym typeface="Wingdings" panose="05000000000000000000" pitchFamily="2" charset="2"/>
              </a:rPr>
              <a:t>-Die </a:t>
            </a:r>
            <a:r>
              <a:rPr lang="de-DE" dirty="0" err="1">
                <a:sym typeface="Wingdings" panose="05000000000000000000" pitchFamily="2" charset="2"/>
              </a:rPr>
              <a:t>phase</a:t>
            </a:r>
            <a:r>
              <a:rPr lang="de-DE" dirty="0">
                <a:sym typeface="Wingdings" panose="05000000000000000000" pitchFamily="2" charset="2"/>
              </a:rPr>
              <a:t>: </a:t>
            </a:r>
            <a:r>
              <a:rPr lang="de-DE" dirty="0" err="1">
                <a:sym typeface="Wingdings" panose="05000000000000000000" pitchFamily="2" charset="2"/>
              </a:rPr>
              <a:t>either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innovation</a:t>
            </a:r>
            <a:r>
              <a:rPr lang="de-DE" dirty="0">
                <a:sym typeface="Wingdings" panose="05000000000000000000" pitchFamily="2" charset="2"/>
              </a:rPr>
              <a:t> and </a:t>
            </a:r>
            <a:r>
              <a:rPr lang="de-DE" dirty="0" err="1">
                <a:sym typeface="Wingdings" panose="05000000000000000000" pitchFamily="2" charset="2"/>
              </a:rPr>
              <a:t>self-renewal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death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76025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28321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GB" b="1" noProof="0" dirty="0"/>
              <a:t>Platform Ecosystem</a:t>
            </a:r>
            <a:r>
              <a:rPr lang="en-GB" noProof="0" dirty="0"/>
              <a:t>:  </a:t>
            </a:r>
          </a:p>
          <a:p>
            <a:pPr marL="171450" indent="-171450">
              <a:buFontTx/>
              <a:buChar char="-"/>
            </a:pPr>
            <a:r>
              <a:rPr lang="en-GB" noProof="0" dirty="0"/>
              <a:t>builds around a Platform</a:t>
            </a:r>
          </a:p>
          <a:p>
            <a:pPr marL="171450" indent="-171450">
              <a:buFontTx/>
              <a:buChar char="-"/>
            </a:pPr>
            <a:r>
              <a:rPr lang="en-GB" noProof="0" dirty="0"/>
              <a:t>Example: Apple‘s App Store</a:t>
            </a:r>
          </a:p>
          <a:p>
            <a:pPr marL="0" indent="0">
              <a:buFontTx/>
              <a:buNone/>
            </a:pPr>
            <a:endParaRPr lang="en-GB" b="1" noProof="0" dirty="0"/>
          </a:p>
          <a:p>
            <a:pPr marL="0" indent="0">
              <a:buFontTx/>
              <a:buNone/>
            </a:pPr>
            <a:r>
              <a:rPr lang="en-GB" b="1" noProof="0" dirty="0"/>
              <a:t>Innovation Ecosystem &amp; Start-Up Business Ecosystem</a:t>
            </a:r>
            <a:r>
              <a:rPr lang="en-GB" noProof="0" dirty="0"/>
              <a:t>:  </a:t>
            </a:r>
          </a:p>
          <a:p>
            <a:pPr marL="171450" indent="-171450">
              <a:buFontTx/>
              <a:buChar char="-"/>
            </a:pPr>
            <a:r>
              <a:rPr lang="en-GB" noProof="0" dirty="0" err="1"/>
              <a:t>inovativ</a:t>
            </a:r>
            <a:r>
              <a:rPr lang="en-GB" noProof="0" dirty="0"/>
              <a:t> idea for product or service is key driver of the BE</a:t>
            </a:r>
          </a:p>
          <a:p>
            <a:pPr marL="0" indent="0">
              <a:buFontTx/>
              <a:buNone/>
            </a:pPr>
            <a:r>
              <a:rPr lang="en-GB" noProof="0" dirty="0"/>
              <a:t>vs.</a:t>
            </a:r>
          </a:p>
          <a:p>
            <a:pPr marL="171450" indent="-171450">
              <a:buFontTx/>
              <a:buChar char="-"/>
            </a:pPr>
            <a:r>
              <a:rPr lang="en-GB" noProof="0" dirty="0"/>
              <a:t>entrepreneur/start-up is keystone of the BE</a:t>
            </a:r>
          </a:p>
          <a:p>
            <a:pPr marL="0" indent="0">
              <a:buFontTx/>
              <a:buNone/>
            </a:pPr>
            <a:endParaRPr lang="en-GB" b="1" noProof="0" dirty="0"/>
          </a:p>
          <a:p>
            <a:pPr marL="0" indent="0">
              <a:buFontTx/>
              <a:buNone/>
            </a:pPr>
            <a:r>
              <a:rPr lang="en-GB" b="1" noProof="0" dirty="0"/>
              <a:t>Family-Spin-Off Business Ecosystem</a:t>
            </a:r>
            <a:r>
              <a:rPr lang="en-GB" noProof="0" dirty="0"/>
              <a:t>:  </a:t>
            </a:r>
          </a:p>
          <a:p>
            <a:pPr marL="171450" indent="-171450">
              <a:buFontTx/>
              <a:buChar char="-"/>
            </a:pPr>
            <a:r>
              <a:rPr lang="en-GB" noProof="0" dirty="0"/>
              <a:t>Extending the boundaries from a family organizational perspective</a:t>
            </a:r>
          </a:p>
          <a:p>
            <a:pPr marL="171450" indent="-171450">
              <a:buFontTx/>
              <a:buChar char="-"/>
            </a:pPr>
            <a:r>
              <a:rPr lang="en-GB" noProof="0" dirty="0"/>
              <a:t>spin-off leader of the ecosystem</a:t>
            </a:r>
          </a:p>
          <a:p>
            <a:pPr marL="0" indent="0">
              <a:buFontTx/>
              <a:buNone/>
            </a:pPr>
            <a:endParaRPr lang="en-GB" noProof="0" dirty="0"/>
          </a:p>
          <a:p>
            <a:pPr marL="0" indent="0">
              <a:buFontTx/>
              <a:buNone/>
            </a:pPr>
            <a:r>
              <a:rPr lang="en-GB" b="1" noProof="0" dirty="0">
                <a:sym typeface="Wingdings" panose="05000000000000000000" pitchFamily="2" charset="2"/>
              </a:rPr>
              <a:t> Core Business only difference from Working Definition</a:t>
            </a:r>
            <a:endParaRPr lang="en-GB" b="1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28994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Structures </a:t>
            </a:r>
            <a:r>
              <a:rPr lang="de-DE" dirty="0" err="1"/>
              <a:t>depend</a:t>
            </a:r>
            <a:r>
              <a:rPr lang="de-DE" dirty="0"/>
              <a:t> on </a:t>
            </a:r>
            <a:r>
              <a:rPr lang="de-DE" dirty="0" err="1"/>
              <a:t>strategy</a:t>
            </a:r>
            <a:r>
              <a:rPr lang="de-DE" dirty="0"/>
              <a:t>:</a:t>
            </a:r>
          </a:p>
          <a:p>
            <a:pPr marL="171450" indent="-171450">
              <a:buFontTx/>
              <a:buChar char="-"/>
            </a:pPr>
            <a:r>
              <a:rPr lang="de-DE" dirty="0"/>
              <a:t>Dominator </a:t>
            </a:r>
            <a:r>
              <a:rPr lang="de-DE" dirty="0" err="1"/>
              <a:t>strategy</a:t>
            </a:r>
            <a:r>
              <a:rPr lang="de-DE" dirty="0"/>
              <a:t>: </a:t>
            </a:r>
            <a:r>
              <a:rPr lang="de-DE" dirty="0" err="1"/>
              <a:t>integrate</a:t>
            </a:r>
            <a:r>
              <a:rPr lang="de-DE" dirty="0"/>
              <a:t> all </a:t>
            </a:r>
            <a:r>
              <a:rPr lang="de-DE" dirty="0" err="1"/>
              <a:t>necessary</a:t>
            </a:r>
            <a:r>
              <a:rPr lang="de-DE" dirty="0"/>
              <a:t> </a:t>
            </a:r>
            <a:r>
              <a:rPr lang="de-DE" dirty="0" err="1"/>
              <a:t>capabilities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Keystone </a:t>
            </a:r>
            <a:r>
              <a:rPr lang="de-DE" dirty="0" err="1"/>
              <a:t>strategy</a:t>
            </a:r>
            <a:r>
              <a:rPr lang="de-DE" dirty="0"/>
              <a:t>: network and bind </a:t>
            </a:r>
            <a:r>
              <a:rPr lang="de-DE" dirty="0" err="1"/>
              <a:t>capabilities</a:t>
            </a:r>
            <a:r>
              <a:rPr lang="de-DE" dirty="0"/>
              <a:t> to own </a:t>
            </a:r>
            <a:r>
              <a:rPr lang="de-DE" dirty="0" err="1"/>
              <a:t>ecosystem</a:t>
            </a:r>
            <a:endParaRPr lang="de-DE" dirty="0"/>
          </a:p>
          <a:p>
            <a:pPr marL="628650" lvl="1" indent="-171450">
              <a:buFontTx/>
              <a:buChar char="-"/>
            </a:pPr>
            <a:r>
              <a:rPr lang="de-DE" dirty="0" err="1"/>
              <a:t>Depict</a:t>
            </a:r>
            <a:r>
              <a:rPr lang="de-DE" dirty="0"/>
              <a:t> </a:t>
            </a:r>
            <a:r>
              <a:rPr lang="de-DE" dirty="0" err="1"/>
              <a:t>evolution</a:t>
            </a:r>
            <a:r>
              <a:rPr lang="de-DE" dirty="0"/>
              <a:t> of a BE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2159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Similarities</a:t>
            </a:r>
            <a:r>
              <a:rPr lang="de-DE" dirty="0"/>
              <a:t> and </a:t>
            </a:r>
            <a:r>
              <a:rPr lang="de-DE" dirty="0" err="1"/>
              <a:t>differences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Working Definition, BE Types, and BE Structures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34256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81034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de-DE" dirty="0" err="1"/>
              <a:t>Only</a:t>
            </a:r>
            <a:r>
              <a:rPr lang="de-DE" dirty="0"/>
              <a:t> 26 </a:t>
            </a:r>
            <a:r>
              <a:rPr lang="de-DE" dirty="0" err="1"/>
              <a:t>records</a:t>
            </a:r>
            <a:r>
              <a:rPr lang="de-DE" dirty="0"/>
              <a:t> </a:t>
            </a:r>
            <a:r>
              <a:rPr lang="de-DE" dirty="0" err="1"/>
              <a:t>discuss</a:t>
            </a:r>
            <a:r>
              <a:rPr lang="de-DE" dirty="0"/>
              <a:t> BE </a:t>
            </a:r>
            <a:r>
              <a:rPr lang="de-DE" dirty="0" err="1"/>
              <a:t>visualization</a:t>
            </a:r>
            <a:r>
              <a:rPr lang="de-DE" dirty="0"/>
              <a:t>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aim</a:t>
            </a:r>
            <a:r>
              <a:rPr lang="de-DE" dirty="0">
                <a:sym typeface="Wingdings" panose="05000000000000000000" pitchFamily="2" charset="2"/>
              </a:rPr>
              <a:t> to </a:t>
            </a:r>
            <a:r>
              <a:rPr lang="de-DE" dirty="0" err="1">
                <a:sym typeface="Wingdings" panose="05000000000000000000" pitchFamily="2" charset="2"/>
              </a:rPr>
              <a:t>fill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this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gap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13039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de-DE" b="1" dirty="0" err="1"/>
              <a:t>Process</a:t>
            </a:r>
            <a:r>
              <a:rPr lang="de-DE" b="1" dirty="0"/>
              <a:t> Model of BE Visualization Analysis:</a:t>
            </a:r>
            <a:endParaRPr lang="de-DE" b="0" dirty="0"/>
          </a:p>
          <a:p>
            <a:pPr marL="171450" indent="-171450">
              <a:buFontTx/>
              <a:buChar char="-"/>
            </a:pPr>
            <a:r>
              <a:rPr lang="de-DE" b="0" dirty="0"/>
              <a:t>Definitions, Types, and </a:t>
            </a:r>
            <a:r>
              <a:rPr lang="de-DE" b="0" dirty="0" err="1"/>
              <a:t>some</a:t>
            </a:r>
            <a:r>
              <a:rPr lang="de-DE" b="0" dirty="0"/>
              <a:t> </a:t>
            </a:r>
            <a:r>
              <a:rPr lang="de-DE" b="0" dirty="0" err="1"/>
              <a:t>visuals</a:t>
            </a:r>
            <a:r>
              <a:rPr lang="de-DE" b="0" dirty="0"/>
              <a:t>/</a:t>
            </a:r>
            <a:r>
              <a:rPr lang="de-DE" b="0" dirty="0" err="1"/>
              <a:t>tools</a:t>
            </a:r>
            <a:r>
              <a:rPr lang="de-DE" b="0" dirty="0"/>
              <a:t> </a:t>
            </a:r>
            <a:r>
              <a:rPr lang="de-DE" b="0" dirty="0" err="1"/>
              <a:t>through</a:t>
            </a:r>
            <a:r>
              <a:rPr lang="de-DE" b="0" dirty="0"/>
              <a:t> Mapping Study</a:t>
            </a:r>
          </a:p>
          <a:p>
            <a:pPr marL="171450" indent="-171450">
              <a:buFontTx/>
              <a:buChar char="-"/>
            </a:pPr>
            <a:r>
              <a:rPr lang="de-DE" b="0" dirty="0"/>
              <a:t>Additional </a:t>
            </a:r>
            <a:r>
              <a:rPr lang="de-DE" b="0" dirty="0" err="1"/>
              <a:t>information</a:t>
            </a:r>
            <a:r>
              <a:rPr lang="de-DE" b="0" dirty="0"/>
              <a:t> via Internet </a:t>
            </a:r>
            <a:r>
              <a:rPr lang="de-DE" b="0" dirty="0" err="1"/>
              <a:t>search</a:t>
            </a:r>
            <a:endParaRPr lang="de-DE" b="0" dirty="0"/>
          </a:p>
          <a:p>
            <a:pPr marL="171450" indent="-171450">
              <a:buFontTx/>
              <a:buChar char="-"/>
            </a:pPr>
            <a:r>
              <a:rPr lang="de-DE" b="0" dirty="0" err="1"/>
              <a:t>Incorporating</a:t>
            </a:r>
            <a:r>
              <a:rPr lang="de-DE" b="0" dirty="0"/>
              <a:t> visual analytics </a:t>
            </a:r>
            <a:r>
              <a:rPr lang="de-DE" b="0" dirty="0" err="1"/>
              <a:t>by</a:t>
            </a:r>
            <a:r>
              <a:rPr lang="de-DE" b="0" dirty="0"/>
              <a:t> </a:t>
            </a:r>
            <a:r>
              <a:rPr lang="de-DE" b="0" dirty="0" err="1"/>
              <a:t>using</a:t>
            </a:r>
            <a:r>
              <a:rPr lang="de-DE" b="0" dirty="0"/>
              <a:t> </a:t>
            </a:r>
            <a:r>
              <a:rPr lang="de-DE" b="0" dirty="0" err="1"/>
              <a:t>Shneidermans</a:t>
            </a:r>
            <a:r>
              <a:rPr lang="de-DE" b="0" dirty="0"/>
              <a:t> </a:t>
            </a:r>
            <a:r>
              <a:rPr lang="de-DE" b="0" dirty="0" err="1"/>
              <a:t>visualization</a:t>
            </a:r>
            <a:r>
              <a:rPr lang="de-DE" b="0" dirty="0"/>
              <a:t> </a:t>
            </a:r>
            <a:r>
              <a:rPr lang="de-DE" b="0" dirty="0" err="1"/>
              <a:t>classification</a:t>
            </a:r>
            <a:endParaRPr lang="de-DE" b="0" dirty="0"/>
          </a:p>
          <a:p>
            <a:pPr marL="171450" indent="-171450">
              <a:buFontTx/>
              <a:buChar char="-"/>
            </a:pPr>
            <a:r>
              <a:rPr lang="de-DE" b="0" dirty="0"/>
              <a:t>How </a:t>
            </a:r>
            <a:r>
              <a:rPr lang="de-DE" b="0" dirty="0" err="1"/>
              <a:t>were</a:t>
            </a:r>
            <a:r>
              <a:rPr lang="de-DE" b="0" dirty="0"/>
              <a:t> BEs and BE Types visualized in the </a:t>
            </a:r>
            <a:r>
              <a:rPr lang="de-DE" b="0" dirty="0" err="1"/>
              <a:t>literature</a:t>
            </a:r>
            <a:r>
              <a:rPr lang="de-DE" b="0" dirty="0"/>
              <a:t>?</a:t>
            </a:r>
          </a:p>
          <a:p>
            <a:pPr marL="171450" indent="-171450">
              <a:buFontTx/>
              <a:buChar char="-"/>
            </a:pPr>
            <a:r>
              <a:rPr lang="de-DE" b="0" dirty="0"/>
              <a:t>Analysis of </a:t>
            </a:r>
            <a:r>
              <a:rPr lang="de-DE" b="0" dirty="0" err="1"/>
              <a:t>existing</a:t>
            </a:r>
            <a:r>
              <a:rPr lang="de-DE" b="0" dirty="0"/>
              <a:t> BE </a:t>
            </a:r>
            <a:r>
              <a:rPr lang="de-DE" b="0" dirty="0" err="1"/>
              <a:t>visualization</a:t>
            </a:r>
            <a:r>
              <a:rPr lang="de-DE" b="0" dirty="0"/>
              <a:t> </a:t>
            </a:r>
            <a:r>
              <a:rPr lang="de-DE" b="0" dirty="0" err="1"/>
              <a:t>tools</a:t>
            </a:r>
            <a:endParaRPr lang="de-DE" b="0" dirty="0"/>
          </a:p>
          <a:p>
            <a:pPr marL="171450" indent="-171450">
              <a:buFontTx/>
              <a:buChar char="-"/>
            </a:pPr>
            <a:r>
              <a:rPr lang="de-DE" b="0" dirty="0"/>
              <a:t>Extract criteria for </a:t>
            </a:r>
            <a:r>
              <a:rPr lang="de-DE" b="0" dirty="0" err="1"/>
              <a:t>suitable</a:t>
            </a:r>
            <a:r>
              <a:rPr lang="de-DE" b="0" dirty="0"/>
              <a:t> </a:t>
            </a:r>
            <a:r>
              <a:rPr lang="de-DE" b="0" dirty="0" err="1"/>
              <a:t>visualization</a:t>
            </a:r>
            <a:r>
              <a:rPr lang="de-DE" b="0" dirty="0"/>
              <a:t> </a:t>
            </a:r>
            <a:r>
              <a:rPr lang="de-DE" b="0" dirty="0" err="1"/>
              <a:t>tools</a:t>
            </a:r>
            <a:endParaRPr lang="de-DE" b="0" dirty="0"/>
          </a:p>
          <a:p>
            <a:pPr marL="0" indent="0">
              <a:buFontTx/>
              <a:buNone/>
            </a:pPr>
            <a:endParaRPr lang="de-DE" b="0" dirty="0"/>
          </a:p>
          <a:p>
            <a:pPr marL="0" indent="0">
              <a:buFontTx/>
              <a:buNone/>
            </a:pPr>
            <a:r>
              <a:rPr lang="de-DE" b="1" dirty="0">
                <a:sym typeface="Wingdings" panose="05000000000000000000" pitchFamily="2" charset="2"/>
              </a:rPr>
              <a:t></a:t>
            </a:r>
            <a:r>
              <a:rPr lang="de-DE" b="0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Recommendations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65665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b="1" dirty="0"/>
              <a:t>Visualization </a:t>
            </a:r>
            <a:r>
              <a:rPr lang="de-DE" b="1" dirty="0" err="1"/>
              <a:t>categories</a:t>
            </a:r>
            <a:r>
              <a:rPr lang="de-DE" b="1" dirty="0"/>
              <a:t> </a:t>
            </a:r>
            <a:r>
              <a:rPr lang="de-DE" b="1" dirty="0" err="1"/>
              <a:t>by</a:t>
            </a:r>
            <a:r>
              <a:rPr lang="de-DE" b="1" dirty="0"/>
              <a:t> </a:t>
            </a:r>
            <a:r>
              <a:rPr lang="de-DE" b="1" dirty="0" err="1"/>
              <a:t>Shneiderman</a:t>
            </a:r>
            <a:r>
              <a:rPr lang="de-DE" b="1" dirty="0"/>
              <a:t> (</a:t>
            </a:r>
            <a:r>
              <a:rPr lang="de-DE" b="1" dirty="0" err="1"/>
              <a:t>see</a:t>
            </a:r>
            <a:r>
              <a:rPr lang="de-DE" b="1" dirty="0"/>
              <a:t> </a:t>
            </a:r>
            <a:r>
              <a:rPr lang="de-DE" b="1" dirty="0" err="1"/>
              <a:t>graphic</a:t>
            </a:r>
            <a:r>
              <a:rPr lang="de-DE" b="1" dirty="0"/>
              <a:t> top </a:t>
            </a:r>
            <a:r>
              <a:rPr lang="de-DE" b="1" dirty="0" err="1"/>
              <a:t>left</a:t>
            </a:r>
            <a:r>
              <a:rPr lang="de-DE" b="1" dirty="0"/>
              <a:t>)</a:t>
            </a:r>
          </a:p>
          <a:p>
            <a:pPr marL="171450" indent="-171450">
              <a:buFontTx/>
              <a:buChar char="-"/>
            </a:pPr>
            <a:r>
              <a:rPr lang="de-DE" dirty="0"/>
              <a:t>Network visualizations </a:t>
            </a: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frequently</a:t>
            </a:r>
            <a:r>
              <a:rPr lang="de-DE" dirty="0"/>
              <a:t> used, in all </a:t>
            </a:r>
            <a:r>
              <a:rPr lang="de-DE" dirty="0" err="1"/>
              <a:t>viz</a:t>
            </a:r>
            <a:r>
              <a:rPr lang="de-DE" dirty="0"/>
              <a:t> </a:t>
            </a:r>
            <a:r>
              <a:rPr lang="de-DE" dirty="0" err="1"/>
              <a:t>records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Additional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depicted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the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categories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 err="1"/>
              <a:t>Depiction</a:t>
            </a:r>
            <a:r>
              <a:rPr lang="de-DE" dirty="0"/>
              <a:t> of </a:t>
            </a:r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viz</a:t>
            </a:r>
            <a:r>
              <a:rPr lang="de-DE" dirty="0"/>
              <a:t> used in the </a:t>
            </a:r>
            <a:r>
              <a:rPr lang="de-DE" dirty="0" err="1"/>
              <a:t>literature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2161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52720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err="1"/>
              <a:t>Depiction</a:t>
            </a:r>
            <a:r>
              <a:rPr lang="de-DE" dirty="0"/>
              <a:t> of the </a:t>
            </a:r>
            <a:r>
              <a:rPr lang="de-DE" dirty="0" err="1"/>
              <a:t>visualization</a:t>
            </a:r>
            <a:r>
              <a:rPr lang="de-DE" dirty="0"/>
              <a:t> used in the </a:t>
            </a:r>
            <a:r>
              <a:rPr lang="de-DE" dirty="0" err="1"/>
              <a:t>literature</a:t>
            </a:r>
            <a:r>
              <a:rPr lang="de-DE" dirty="0"/>
              <a:t>, </a:t>
            </a:r>
            <a:r>
              <a:rPr lang="de-DE" dirty="0" err="1"/>
              <a:t>continued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04567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de-DE" dirty="0"/>
              <a:t>-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visualization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category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others</a:t>
            </a:r>
            <a:endParaRPr lang="de-DE" dirty="0"/>
          </a:p>
          <a:p>
            <a:pPr marL="0" indent="0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80081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60766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07605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0966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94876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81733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Car consists of more than 10.000 single pieces. Examples:</a:t>
            </a:r>
          </a:p>
          <a:p>
            <a:pPr marL="171450" indent="-171450">
              <a:buFontTx/>
              <a:buChar char="-"/>
            </a:pPr>
            <a:r>
              <a:rPr lang="en-AU" dirty="0"/>
              <a:t>Lighting systems</a:t>
            </a:r>
          </a:p>
          <a:p>
            <a:pPr marL="171450" indent="-171450">
              <a:buFontTx/>
              <a:buChar char="-"/>
            </a:pPr>
            <a:r>
              <a:rPr lang="en-AU" dirty="0"/>
              <a:t>Tires</a:t>
            </a:r>
          </a:p>
          <a:p>
            <a:pPr marL="171450" indent="-171450">
              <a:buFontTx/>
              <a:buChar char="-"/>
            </a:pPr>
            <a:r>
              <a:rPr lang="en-AU" dirty="0"/>
              <a:t>Engine and components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en-AU" dirty="0">
                <a:sym typeface="Wingdings" panose="05000000000000000000" pitchFamily="2" charset="2"/>
              </a:rPr>
              <a:t>Supply Chain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en-AU" dirty="0">
                <a:sym typeface="Wingdings" panose="05000000000000000000" pitchFamily="2" charset="2"/>
              </a:rPr>
              <a:t>More aspects need to be considered</a:t>
            </a:r>
            <a:endParaRPr lang="en-AU" dirty="0"/>
          </a:p>
          <a:p>
            <a:pPr marL="0" indent="0">
              <a:buFontTx/>
              <a:buNone/>
            </a:pPr>
            <a:endParaRPr lang="en-AU" dirty="0"/>
          </a:p>
          <a:p>
            <a:pPr marL="0" indent="0">
              <a:buFontTx/>
              <a:buNone/>
            </a:pPr>
            <a:r>
              <a:rPr lang="en-AU" dirty="0"/>
              <a:t>Other related areas:</a:t>
            </a:r>
          </a:p>
          <a:p>
            <a:pPr marL="171450" indent="-171450">
              <a:buFontTx/>
              <a:buChar char="-"/>
            </a:pPr>
            <a:r>
              <a:rPr lang="en-AU" dirty="0"/>
              <a:t>Rules for driving (rules, infrastructure)</a:t>
            </a:r>
          </a:p>
          <a:p>
            <a:pPr marL="171450" indent="-171450">
              <a:buFontTx/>
              <a:buChar char="-"/>
            </a:pPr>
            <a:r>
              <a:rPr lang="en-AU" dirty="0"/>
              <a:t>Research and innovation (more efficient engines, electric vehicles)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45145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Same ecosystem, but with companies rather than pieces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34861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b="1" dirty="0"/>
              <a:t>RQ1</a:t>
            </a:r>
            <a:r>
              <a:rPr lang="en-AU" dirty="0"/>
              <a:t>: list all definitions, but set focus of the paper on one</a:t>
            </a:r>
          </a:p>
          <a:p>
            <a:endParaRPr lang="en-AU" dirty="0"/>
          </a:p>
          <a:p>
            <a:r>
              <a:rPr lang="en-AU" b="1" dirty="0"/>
              <a:t>RQ2</a:t>
            </a:r>
            <a:r>
              <a:rPr lang="en-AU" dirty="0"/>
              <a:t>: identification of different types, their similarities and differences</a:t>
            </a:r>
          </a:p>
          <a:p>
            <a:endParaRPr lang="en-AU" dirty="0"/>
          </a:p>
          <a:p>
            <a:r>
              <a:rPr lang="en-AU" b="1" dirty="0"/>
              <a:t>RQ3</a:t>
            </a:r>
            <a:r>
              <a:rPr lang="en-AU" dirty="0"/>
              <a:t>: visualization(s / tools) for the types of BE identified in RQ2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25944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64916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Systematic Mapping Study</a:t>
            </a:r>
          </a:p>
          <a:p>
            <a:pPr marL="171450" indent="-171450">
              <a:buFontTx/>
              <a:buChar char="-"/>
            </a:pPr>
            <a:r>
              <a:rPr lang="de-DE" dirty="0" err="1"/>
              <a:t>Budgen</a:t>
            </a:r>
            <a:r>
              <a:rPr lang="de-DE" dirty="0"/>
              <a:t> et al.</a:t>
            </a:r>
          </a:p>
          <a:p>
            <a:pPr marL="171450" indent="-171450">
              <a:buFontTx/>
              <a:buChar char="-"/>
            </a:pPr>
            <a:r>
              <a:rPr lang="de-DE" dirty="0"/>
              <a:t>Petersen et al.</a:t>
            </a:r>
          </a:p>
          <a:p>
            <a:pPr marL="171450" indent="-171450">
              <a:buFontTx/>
              <a:buChar char="-"/>
            </a:pPr>
            <a:r>
              <a:rPr lang="de-DE" dirty="0" err="1"/>
              <a:t>Kitchenham</a:t>
            </a:r>
            <a:r>
              <a:rPr lang="de-DE" dirty="0"/>
              <a:t> et al.</a:t>
            </a:r>
          </a:p>
          <a:p>
            <a:pPr marL="171450" indent="-171450">
              <a:buFontTx/>
              <a:buChar char="-"/>
            </a:pPr>
            <a:r>
              <a:rPr lang="de-DE" dirty="0"/>
              <a:t>Webster and Watson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81294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b="0" dirty="0"/>
              <a:t>Content Mapping Matrix </a:t>
            </a:r>
            <a:r>
              <a:rPr lang="de-DE" b="0" dirty="0" err="1"/>
              <a:t>example</a:t>
            </a:r>
            <a:endParaRPr lang="de-DE" b="0" dirty="0"/>
          </a:p>
          <a:p>
            <a:pPr marL="171450" indent="-171450">
              <a:buFontTx/>
              <a:buChar char="-"/>
            </a:pPr>
            <a:r>
              <a:rPr lang="de-DE" b="0" dirty="0" err="1"/>
              <a:t>Describe</a:t>
            </a:r>
            <a:r>
              <a:rPr lang="de-DE" b="0" dirty="0"/>
              <a:t> </a:t>
            </a:r>
            <a:r>
              <a:rPr lang="de-DE" b="0" dirty="0" err="1"/>
              <a:t>categories</a:t>
            </a:r>
            <a:endParaRPr lang="de-DE" b="0" dirty="0"/>
          </a:p>
          <a:p>
            <a:pPr marL="171450" indent="-171450">
              <a:buFontTx/>
              <a:buChar char="-"/>
            </a:pPr>
            <a:r>
              <a:rPr lang="de-DE" b="0" dirty="0" err="1"/>
              <a:t>Difference</a:t>
            </a:r>
            <a:r>
              <a:rPr lang="de-DE" b="0" dirty="0"/>
              <a:t> </a:t>
            </a:r>
            <a:r>
              <a:rPr lang="de-DE" b="0" dirty="0" err="1"/>
              <a:t>between</a:t>
            </a:r>
            <a:r>
              <a:rPr lang="de-DE" b="0" dirty="0"/>
              <a:t> X, (X), and </a:t>
            </a:r>
            <a:r>
              <a:rPr lang="de-DE" b="0" dirty="0" err="1"/>
              <a:t>no</a:t>
            </a:r>
            <a:r>
              <a:rPr lang="de-DE" b="0" dirty="0"/>
              <a:t> X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14538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err="1"/>
              <a:t>Result</a:t>
            </a:r>
            <a:r>
              <a:rPr lang="de-DE" dirty="0"/>
              <a:t> of Content Mapping Matrix</a:t>
            </a:r>
          </a:p>
          <a:p>
            <a:pPr marL="171450" indent="-171450">
              <a:buFontTx/>
              <a:buChar char="-"/>
            </a:pPr>
            <a:r>
              <a:rPr lang="de-DE" dirty="0" err="1"/>
              <a:t>Highest</a:t>
            </a:r>
            <a:r>
              <a:rPr lang="de-DE" dirty="0"/>
              <a:t> </a:t>
            </a:r>
            <a:r>
              <a:rPr lang="de-DE" dirty="0" err="1"/>
              <a:t>figures</a:t>
            </a:r>
            <a:r>
              <a:rPr lang="de-DE" dirty="0"/>
              <a:t>: BE roles, definition, </a:t>
            </a:r>
            <a:r>
              <a:rPr lang="de-DE" dirty="0" err="1"/>
              <a:t>application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 err="1"/>
              <a:t>Lowest</a:t>
            </a:r>
            <a:r>
              <a:rPr lang="de-DE" dirty="0"/>
              <a:t> </a:t>
            </a:r>
            <a:r>
              <a:rPr lang="de-DE" dirty="0" err="1"/>
              <a:t>figures</a:t>
            </a:r>
            <a:r>
              <a:rPr lang="de-DE" dirty="0"/>
              <a:t>: BE </a:t>
            </a:r>
            <a:r>
              <a:rPr lang="de-DE" dirty="0" err="1"/>
              <a:t>visualization</a:t>
            </a:r>
            <a:r>
              <a:rPr lang="de-DE" dirty="0"/>
              <a:t> , </a:t>
            </a:r>
            <a:r>
              <a:rPr lang="de-DE" dirty="0" err="1"/>
              <a:t>phases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11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Edit Title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2" y="4211796"/>
            <a:ext cx="1143284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Presenter, Date, Location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22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Faculty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Informatics</a:t>
            </a: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Technische</a:t>
            </a:r>
            <a:r>
              <a:rPr lang="en-US" sz="1400" b="0" i="0" kern="1200" baseline="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 Universität München</a:t>
            </a:r>
            <a:endParaRPr lang="en-US" sz="1400" b="0" i="0" kern="1200" noProof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742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1">
                <a:latin typeface="+mn-lt"/>
              </a:rPr>
              <a:t>Technische Universität München</a:t>
            </a:r>
          </a:p>
          <a:p>
            <a:r>
              <a:rPr lang="en-US" sz="1050" noProof="1">
                <a:latin typeface="+mn-lt"/>
              </a:rPr>
              <a:t>Faculty of Informatics</a:t>
            </a:r>
          </a:p>
          <a:p>
            <a:r>
              <a:rPr lang="en-US" sz="1050" noProof="1">
                <a:latin typeface="+mn-lt"/>
              </a:rPr>
              <a:t>Chair of Software Engineering for Business Information Systems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Fax	+49.89.289.17136</a:t>
            </a:r>
          </a:p>
          <a:p>
            <a:endParaRPr lang="en-US" sz="1050" baseline="0" noProof="1">
              <a:latin typeface="+mn-lt"/>
            </a:endParaRP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2524469" y="5454244"/>
            <a:ext cx="1293429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59115" y="5932082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4" y="980728"/>
            <a:ext cx="11523133" cy="5400675"/>
          </a:xfrm>
        </p:spPr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1825214989"/>
      </p:ext>
    </p:extLst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/>
              <a:t>171103 Matthes English Master Slide Deck (wide)</a:t>
            </a:r>
            <a:endParaRPr lang="en-US" noProof="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‹Nr.›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3" y="44451"/>
            <a:ext cx="11523133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625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80" r:id="rId8"/>
    <p:sldLayoutId id="2147483769" r:id="rId9"/>
    <p:sldLayoutId id="2147483771" r:id="rId10"/>
    <p:sldLayoutId id="2147483779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customXml" Target="../ink/ink2.xml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g"/><Relationship Id="rId7" Type="http://schemas.openxmlformats.org/officeDocument/2006/relationships/image" Target="../media/image32.jp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gif"/><Relationship Id="rId4" Type="http://schemas.openxmlformats.org/officeDocument/2006/relationships/image" Target="../media/image29.jpg"/><Relationship Id="rId9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jpg"/><Relationship Id="rId3" Type="http://schemas.openxmlformats.org/officeDocument/2006/relationships/image" Target="../media/image38.jpg"/><Relationship Id="rId7" Type="http://schemas.openxmlformats.org/officeDocument/2006/relationships/image" Target="../media/image42.jpg"/><Relationship Id="rId12" Type="http://schemas.openxmlformats.org/officeDocument/2006/relationships/image" Target="../media/image47.png"/><Relationship Id="rId2" Type="http://schemas.openxmlformats.org/officeDocument/2006/relationships/notesSlide" Target="../notesSlides/notesSlide20.xml"/><Relationship Id="rId16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g"/><Relationship Id="rId11" Type="http://schemas.openxmlformats.org/officeDocument/2006/relationships/image" Target="../media/image46.jpg"/><Relationship Id="rId5" Type="http://schemas.openxmlformats.org/officeDocument/2006/relationships/image" Target="../media/image40.png"/><Relationship Id="rId15" Type="http://schemas.openxmlformats.org/officeDocument/2006/relationships/image" Target="../media/image5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jpg"/><Relationship Id="rId1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2.jpg"/><Relationship Id="rId7" Type="http://schemas.openxmlformats.org/officeDocument/2006/relationships/image" Target="../media/image41.jpg"/><Relationship Id="rId12" Type="http://schemas.openxmlformats.org/officeDocument/2006/relationships/image" Target="../media/image5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44.jpg"/><Relationship Id="rId5" Type="http://schemas.openxmlformats.org/officeDocument/2006/relationships/image" Target="../media/image34.png"/><Relationship Id="rId10" Type="http://schemas.openxmlformats.org/officeDocument/2006/relationships/image" Target="../media/image55.png"/><Relationship Id="rId4" Type="http://schemas.openxmlformats.org/officeDocument/2006/relationships/image" Target="../media/image32.jpg"/><Relationship Id="rId9" Type="http://schemas.openxmlformats.org/officeDocument/2006/relationships/image" Target="../media/image48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ess.bmwgroup.com/global/article/detail/T0194311EN/bmw-group-recognises-suppliers-for-best-innovations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cosystem-explorer.in.tum.de/#/" TargetMode="External"/><Relationship Id="rId5" Type="http://schemas.openxmlformats.org/officeDocument/2006/relationships/hyperlink" Target="http://www.ebse.org.uk/" TargetMode="External"/><Relationship Id="rId4" Type="http://schemas.openxmlformats.org/officeDocument/2006/relationships/hyperlink" Target="https://www.focus.de/auto/news/autoabsatz/bmw-produktion-steht-still-ohne-diese-zehn-zulieferer-laeuft-kein-auto-vom-band_id_5890987.html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docs.oracle.com/cd/E57014_01/adf/tag-reference-dvt/images/chart/bubbleChart.png" TargetMode="External"/><Relationship Id="rId13" Type="http://schemas.openxmlformats.org/officeDocument/2006/relationships/hyperlink" Target="http://jrue.github.io/assets/images/exercise_images/chorddiagram.jpg" TargetMode="External"/><Relationship Id="rId18" Type="http://schemas.openxmlformats.org/officeDocument/2006/relationships/hyperlink" Target="http://datavizproject.com/wp-content/uploads/2016/06/DVP_1_100-68.png" TargetMode="External"/><Relationship Id="rId3" Type="http://schemas.openxmlformats.org/officeDocument/2006/relationships/hyperlink" Target="https://image.flaticon.com/icons/svg/52/52928.svg" TargetMode="External"/><Relationship Id="rId21" Type="http://schemas.openxmlformats.org/officeDocument/2006/relationships/hyperlink" Target="http://www.flong.com/storage/experience/bubba/hyptree.gif" TargetMode="External"/><Relationship Id="rId7" Type="http://schemas.openxmlformats.org/officeDocument/2006/relationships/hyperlink" Target="https://www.tutorialspoint.com/r/images/barchart_months_revenue.png" TargetMode="External"/><Relationship Id="rId12" Type="http://schemas.openxmlformats.org/officeDocument/2006/relationships/hyperlink" Target="http://www.calendarprintabletemplates.com/wp-content/uploads/2017/08/Free-venn-diagram-template.png" TargetMode="External"/><Relationship Id="rId17" Type="http://schemas.openxmlformats.org/officeDocument/2006/relationships/hyperlink" Target="http://www.thepoke.co.uk/wp-content/uploads/2016/06/BhjWyQ7CYAAGZsP.jpg" TargetMode="External"/><Relationship Id="rId2" Type="http://schemas.openxmlformats.org/officeDocument/2006/relationships/notesSlide" Target="../notesSlides/notesSlide26.xml"/><Relationship Id="rId16" Type="http://schemas.openxmlformats.org/officeDocument/2006/relationships/hyperlink" Target="https://brettworks.files.wordpress.com/2011/12/network3.jpeg" TargetMode="External"/><Relationship Id="rId20" Type="http://schemas.openxmlformats.org/officeDocument/2006/relationships/hyperlink" Target="https://www.mathworks.com/help/examples/stats/win64/PlotDendrogramExample_01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1.bp.blogspot.com/-CYK7W35hPrI/TlwYaBY4TXI/AAAAAAAAAAU/QJCIjtQBOds/s1600/isarithmic+map.png" TargetMode="External"/><Relationship Id="rId11" Type="http://schemas.openxmlformats.org/officeDocument/2006/relationships/hyperlink" Target="http://betterevaluation.org/sites/default/files/Method.scatterplot1.png" TargetMode="External"/><Relationship Id="rId5" Type="http://schemas.openxmlformats.org/officeDocument/2006/relationships/hyperlink" Target="http://1.bp.blogspot.com/-_wTSnI2L6mU/UA8ys96r8dI/AAAAAAAAAIE/Am2JKzLz6EA/s1600/DOT+DENSITY.gif" TargetMode="External"/><Relationship Id="rId15" Type="http://schemas.openxmlformats.org/officeDocument/2006/relationships/hyperlink" Target="https://www.google.de/url?sa=i&amp;source=images&amp;cd=&amp;cad=rja&amp;uact=8&amp;ved=2ahUKEwj4puTes-jfAhUFU1AKHVHuApEQjRx6BAgBEAU&amp;url=https%3A%2F%2Fen.wikipedia.org%2Fwiki%2FAdjacency_matrix&amp;psig=AOvVaw3cQI_3VTjE9Ffxj9h0mVQ_&amp;ust=1547387988931601" TargetMode="External"/><Relationship Id="rId23" Type="http://schemas.openxmlformats.org/officeDocument/2006/relationships/hyperlink" Target="https://www.thinkoutsidetheslide.com/wp-content/uploads/2013/09/treemap.png" TargetMode="External"/><Relationship Id="rId10" Type="http://schemas.openxmlformats.org/officeDocument/2006/relationships/hyperlink" Target="https://camo.githubusercontent.com/22c2fafa60804cb2bc3f60ff8afe6d5262da3b25/68747470733a2f2f73332e616d617a6f6e6177732e636f6d2f7a654d6972636f2f6769746875622f73776966742d6c696e6563686172742f30312e706e67" TargetMode="External"/><Relationship Id="rId19" Type="http://schemas.openxmlformats.org/officeDocument/2006/relationships/hyperlink" Target="https://images.template.net/wp-content/uploads/2015/07/Timeline-Infographic-Business-Sample-5.jpg" TargetMode="External"/><Relationship Id="rId4" Type="http://schemas.openxmlformats.org/officeDocument/2006/relationships/hyperlink" Target="https://cdn.slidemodel.com/wp-content/uploads/2074-01-worldmap-connections-16x9-1.jpg" TargetMode="External"/><Relationship Id="rId9" Type="http://schemas.openxmlformats.org/officeDocument/2006/relationships/hyperlink" Target="http://i.stack.imgur.com/S9ghV.png" TargetMode="External"/><Relationship Id="rId14" Type="http://schemas.openxmlformats.org/officeDocument/2006/relationships/hyperlink" Target="http://4.bp.blogspot.com/-f96LgjdGKsg/UUGIbxTkc-I/AAAAAAAAAJ0/gSfSNCZhPIM/s1600/force10.png" TargetMode="External"/><Relationship Id="rId22" Type="http://schemas.openxmlformats.org/officeDocument/2006/relationships/hyperlink" Target="http://datavizproject.com/wp-content/uploads/2015/10/DVP-30.png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371" y="3076976"/>
            <a:ext cx="11432843" cy="1141439"/>
          </a:xfrm>
        </p:spPr>
        <p:txBody>
          <a:bodyPr/>
          <a:lstStyle/>
          <a:p>
            <a:r>
              <a:rPr lang="en-US" dirty="0"/>
              <a:t>Definitions and Characteristics of Different Business Ecosystem Types, and Identification of Suitable Visualization Tools</a:t>
            </a:r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AU" dirty="0"/>
              <a:t>Maximilian Riemhofer, 08. February 2019, Bachelor Thesis - Kick-Out-Presentation</a:t>
            </a:r>
          </a:p>
        </p:txBody>
      </p:sp>
    </p:spTree>
    <p:extLst>
      <p:ext uri="{BB962C8B-B14F-4D97-AF65-F5344CB8AC3E}">
        <p14:creationId xmlns:p14="http://schemas.microsoft.com/office/powerpoint/2010/main" val="1680524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0F3C15-B169-4F9A-920C-E466F74EC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Business Ecosystem Theory – Working Definition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C2935B-5171-49A5-A7A4-10E982F78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510374-51B3-4519-B947-6DE8F2C31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8FB258-C1FE-4B62-91A0-126F8DED9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7" name="Gefaltete Ecke 87">
            <a:extLst>
              <a:ext uri="{FF2B5EF4-FFF2-40B4-BE49-F238E27FC236}">
                <a16:creationId xmlns:a16="http://schemas.microsoft.com/office/drawing/2014/main" id="{6FCB2AD4-F1C6-4577-BCCF-D8E319D293ED}"/>
              </a:ext>
            </a:extLst>
          </p:cNvPr>
          <p:cNvSpPr/>
          <p:nvPr/>
        </p:nvSpPr>
        <p:spPr bwMode="auto">
          <a:xfrm>
            <a:off x="2063552" y="2348880"/>
            <a:ext cx="1872208" cy="2376264"/>
          </a:xfrm>
          <a:prstGeom prst="foldedCorner">
            <a:avLst>
              <a:gd name="adj" fmla="val 2231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Business Ecosystem Definitions</a:t>
            </a:r>
          </a:p>
        </p:txBody>
      </p:sp>
      <p:sp>
        <p:nvSpPr>
          <p:cNvPr id="8" name="Rechteckige Legende 78">
            <a:extLst>
              <a:ext uri="{FF2B5EF4-FFF2-40B4-BE49-F238E27FC236}">
                <a16:creationId xmlns:a16="http://schemas.microsoft.com/office/drawing/2014/main" id="{27421ED8-517E-49C7-BE5C-79EDCF2EB003}"/>
              </a:ext>
            </a:extLst>
          </p:cNvPr>
          <p:cNvSpPr/>
          <p:nvPr/>
        </p:nvSpPr>
        <p:spPr bwMode="auto">
          <a:xfrm>
            <a:off x="4079776" y="4293096"/>
            <a:ext cx="821996" cy="312190"/>
          </a:xfrm>
          <a:prstGeom prst="wedgeRectCallout">
            <a:avLst>
              <a:gd name="adj1" fmla="val -68559"/>
              <a:gd name="adj2" fmla="val -12234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29</a:t>
            </a:r>
          </a:p>
        </p:txBody>
      </p:sp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CF7DDE0F-0347-456B-BA73-C0F0A2250643}"/>
              </a:ext>
            </a:extLst>
          </p:cNvPr>
          <p:cNvSpPr/>
          <p:nvPr/>
        </p:nvSpPr>
        <p:spPr bwMode="auto">
          <a:xfrm>
            <a:off x="4451968" y="3114619"/>
            <a:ext cx="2063927" cy="531388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E8A12780-B997-43DC-9134-522DB53ED658}"/>
              </a:ext>
            </a:extLst>
          </p:cNvPr>
          <p:cNvSpPr/>
          <p:nvPr/>
        </p:nvSpPr>
        <p:spPr bwMode="auto">
          <a:xfrm>
            <a:off x="7032104" y="2717628"/>
            <a:ext cx="3456384" cy="142274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>
                <a:solidFill>
                  <a:schemeClr val="tx1"/>
                </a:solidFill>
                <a:cs typeface="Arial" pitchFamily="34" charset="0"/>
              </a:rPr>
              <a:t>Working Definition</a:t>
            </a:r>
          </a:p>
        </p:txBody>
      </p:sp>
    </p:spTree>
    <p:extLst>
      <p:ext uri="{BB962C8B-B14F-4D97-AF65-F5344CB8AC3E}">
        <p14:creationId xmlns:p14="http://schemas.microsoft.com/office/powerpoint/2010/main" val="67805354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0F3C15-B169-4F9A-920C-E466F74EC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Business Ecosystem Theory – Working Definition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C2935B-5171-49A5-A7A4-10E982F78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510374-51B3-4519-B947-6DE8F2C31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8FB258-C1FE-4B62-91A0-126F8DED9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7F12DC9-B5D4-43A0-8A62-BB97D37FFF81}"/>
              </a:ext>
            </a:extLst>
          </p:cNvPr>
          <p:cNvSpPr txBox="1"/>
          <p:nvPr/>
        </p:nvSpPr>
        <p:spPr>
          <a:xfrm>
            <a:off x="748070" y="1143808"/>
            <a:ext cx="3980998" cy="2031325"/>
          </a:xfrm>
          <a:prstGeom prst="rect">
            <a:avLst/>
          </a:prstGeom>
          <a:solidFill>
            <a:srgbClr val="C1C8A3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latin typeface="Arial" pitchFamily="34" charset="0"/>
              </a:rPr>
              <a:t>Network</a:t>
            </a:r>
            <a:r>
              <a:rPr lang="en-US" dirty="0">
                <a:latin typeface="Arial" pitchFamily="34" charset="0"/>
              </a:rPr>
              <a:t> of different entities from </a:t>
            </a:r>
            <a:r>
              <a:rPr lang="en-US" b="1" dirty="0">
                <a:latin typeface="Arial" pitchFamily="34" charset="0"/>
              </a:rPr>
              <a:t>multiple industries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itchFamily="34" charset="0"/>
              </a:rPr>
              <a:t>Complex </a:t>
            </a:r>
            <a:r>
              <a:rPr lang="en-US" b="1" dirty="0">
                <a:latin typeface="Arial" pitchFamily="34" charset="0"/>
              </a:rPr>
              <a:t>relationships</a:t>
            </a:r>
            <a:r>
              <a:rPr lang="en-US" dirty="0">
                <a:latin typeface="Arial" pitchFamily="34" charset="0"/>
              </a:rPr>
              <a:t> between them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itchFamily="34" charset="0"/>
              </a:rPr>
              <a:t>Different </a:t>
            </a:r>
            <a:r>
              <a:rPr lang="en-US" b="1" dirty="0">
                <a:latin typeface="Arial" pitchFamily="34" charset="0"/>
              </a:rPr>
              <a:t>roles</a:t>
            </a:r>
            <a:r>
              <a:rPr lang="en-US" dirty="0">
                <a:latin typeface="Arial" pitchFamily="34" charset="0"/>
              </a:rPr>
              <a:t>: leaders and followers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latin typeface="Arial" pitchFamily="34" charset="0"/>
              </a:rPr>
              <a:t>Evolution</a:t>
            </a:r>
            <a:r>
              <a:rPr lang="en-US" dirty="0">
                <a:latin typeface="Arial" pitchFamily="34" charset="0"/>
              </a:rPr>
              <a:t> over time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2ED21F6B-B0B1-4C44-B866-2DE0B662F3C1}"/>
              </a:ext>
            </a:extLst>
          </p:cNvPr>
          <p:cNvSpPr/>
          <p:nvPr/>
        </p:nvSpPr>
        <p:spPr>
          <a:xfrm>
            <a:off x="9527634" y="3701942"/>
            <a:ext cx="2142067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u="sng" dirty="0">
                <a:solidFill>
                  <a:schemeClr val="tx1"/>
                </a:solidFill>
              </a:rPr>
              <a:t>Key:</a:t>
            </a:r>
          </a:p>
          <a:p>
            <a:r>
              <a:rPr lang="de-DE" dirty="0">
                <a:solidFill>
                  <a:schemeClr val="tx1"/>
                </a:solidFill>
              </a:rPr>
              <a:t>        Keystone</a:t>
            </a:r>
          </a:p>
          <a:p>
            <a:r>
              <a:rPr lang="de-DE" dirty="0">
                <a:solidFill>
                  <a:schemeClr val="tx1"/>
                </a:solidFill>
              </a:rPr>
              <a:t>        Niche Player</a:t>
            </a: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D5FF36AC-95A4-4F30-A348-FAD6F1CA63B7}"/>
              </a:ext>
            </a:extLst>
          </p:cNvPr>
          <p:cNvSpPr/>
          <p:nvPr/>
        </p:nvSpPr>
        <p:spPr>
          <a:xfrm>
            <a:off x="5872557" y="1000247"/>
            <a:ext cx="5578452" cy="25325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6A849A7F-3C19-427B-8717-1A0E8B584FC0}"/>
              </a:ext>
            </a:extLst>
          </p:cNvPr>
          <p:cNvSpPr/>
          <p:nvPr/>
        </p:nvSpPr>
        <p:spPr>
          <a:xfrm>
            <a:off x="6591430" y="1535473"/>
            <a:ext cx="4141261" cy="153012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CFA15992-34F1-4F08-9224-3A9B8E9019ED}"/>
              </a:ext>
            </a:extLst>
          </p:cNvPr>
          <p:cNvSpPr/>
          <p:nvPr/>
        </p:nvSpPr>
        <p:spPr>
          <a:xfrm>
            <a:off x="7548174" y="1923286"/>
            <a:ext cx="2248684" cy="75587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E0345047-4471-4133-B510-3CDA4C577251}"/>
              </a:ext>
            </a:extLst>
          </p:cNvPr>
          <p:cNvSpPr txBox="1"/>
          <p:nvPr/>
        </p:nvSpPr>
        <p:spPr>
          <a:xfrm>
            <a:off x="7863616" y="1936212"/>
            <a:ext cx="1716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Core Business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05C97430-FE00-4426-B94B-2930FF507BD9}"/>
              </a:ext>
            </a:extLst>
          </p:cNvPr>
          <p:cNvSpPr txBox="1"/>
          <p:nvPr/>
        </p:nvSpPr>
        <p:spPr>
          <a:xfrm>
            <a:off x="7663442" y="1562596"/>
            <a:ext cx="240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Extended Enterprise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3AE5DF3A-FA83-4AED-933B-CD34530322CA}"/>
              </a:ext>
            </a:extLst>
          </p:cNvPr>
          <p:cNvSpPr txBox="1"/>
          <p:nvPr/>
        </p:nvSpPr>
        <p:spPr>
          <a:xfrm>
            <a:off x="7582989" y="1035780"/>
            <a:ext cx="2326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Business Ecosystem</a:t>
            </a:r>
          </a:p>
        </p:txBody>
      </p:sp>
      <p:sp>
        <p:nvSpPr>
          <p:cNvPr id="43" name="Flussdiagramm: Auszug 42">
            <a:extLst>
              <a:ext uri="{FF2B5EF4-FFF2-40B4-BE49-F238E27FC236}">
                <a16:creationId xmlns:a16="http://schemas.microsoft.com/office/drawing/2014/main" id="{38021AEB-3D42-4AED-9B8F-3E5064BBBFDB}"/>
              </a:ext>
            </a:extLst>
          </p:cNvPr>
          <p:cNvSpPr/>
          <p:nvPr/>
        </p:nvSpPr>
        <p:spPr>
          <a:xfrm>
            <a:off x="9668957" y="4099444"/>
            <a:ext cx="255802" cy="158117"/>
          </a:xfrm>
          <a:prstGeom prst="flowChartExtra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Flussdiagramm: Auszug 43">
            <a:extLst>
              <a:ext uri="{FF2B5EF4-FFF2-40B4-BE49-F238E27FC236}">
                <a16:creationId xmlns:a16="http://schemas.microsoft.com/office/drawing/2014/main" id="{93C33240-E2AF-4E21-AF96-1F3B1C86B473}"/>
              </a:ext>
            </a:extLst>
          </p:cNvPr>
          <p:cNvSpPr/>
          <p:nvPr/>
        </p:nvSpPr>
        <p:spPr>
          <a:xfrm>
            <a:off x="8594079" y="2303432"/>
            <a:ext cx="255802" cy="158117"/>
          </a:xfrm>
          <a:prstGeom prst="flowChartExtra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Flussdiagramm: Auszug 44">
            <a:extLst>
              <a:ext uri="{FF2B5EF4-FFF2-40B4-BE49-F238E27FC236}">
                <a16:creationId xmlns:a16="http://schemas.microsoft.com/office/drawing/2014/main" id="{69E59F41-C1C4-41D3-9DE3-5CBF0F9A434A}"/>
              </a:ext>
            </a:extLst>
          </p:cNvPr>
          <p:cNvSpPr/>
          <p:nvPr/>
        </p:nvSpPr>
        <p:spPr>
          <a:xfrm>
            <a:off x="9120897" y="2277594"/>
            <a:ext cx="255802" cy="158117"/>
          </a:xfrm>
          <a:prstGeom prst="flowChartExtra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Flussdiagramm: Verzweigung 45">
            <a:extLst>
              <a:ext uri="{FF2B5EF4-FFF2-40B4-BE49-F238E27FC236}">
                <a16:creationId xmlns:a16="http://schemas.microsoft.com/office/drawing/2014/main" id="{E446C1AC-09E8-4FA4-AABD-25FD4A1AD1A2}"/>
              </a:ext>
            </a:extLst>
          </p:cNvPr>
          <p:cNvSpPr/>
          <p:nvPr/>
        </p:nvSpPr>
        <p:spPr>
          <a:xfrm>
            <a:off x="8062629" y="2302198"/>
            <a:ext cx="366758" cy="158117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Flussdiagramm: Verzweigung 46">
            <a:extLst>
              <a:ext uri="{FF2B5EF4-FFF2-40B4-BE49-F238E27FC236}">
                <a16:creationId xmlns:a16="http://schemas.microsoft.com/office/drawing/2014/main" id="{7CD01495-1017-4455-B434-9A2402F1E16C}"/>
              </a:ext>
            </a:extLst>
          </p:cNvPr>
          <p:cNvSpPr/>
          <p:nvPr/>
        </p:nvSpPr>
        <p:spPr>
          <a:xfrm>
            <a:off x="6956710" y="1937228"/>
            <a:ext cx="366758" cy="158117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Flussdiagramm: Verzweigung 47">
            <a:extLst>
              <a:ext uri="{FF2B5EF4-FFF2-40B4-BE49-F238E27FC236}">
                <a16:creationId xmlns:a16="http://schemas.microsoft.com/office/drawing/2014/main" id="{B5CEAF4E-9794-41BA-A027-B944EBDF4560}"/>
              </a:ext>
            </a:extLst>
          </p:cNvPr>
          <p:cNvSpPr/>
          <p:nvPr/>
        </p:nvSpPr>
        <p:spPr>
          <a:xfrm>
            <a:off x="7189504" y="2524491"/>
            <a:ext cx="366758" cy="158117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Flussdiagramm: Verzweigung 48">
            <a:extLst>
              <a:ext uri="{FF2B5EF4-FFF2-40B4-BE49-F238E27FC236}">
                <a16:creationId xmlns:a16="http://schemas.microsoft.com/office/drawing/2014/main" id="{CCC2DA19-6161-4E56-A3F7-3E83DF34A10B}"/>
              </a:ext>
            </a:extLst>
          </p:cNvPr>
          <p:cNvSpPr/>
          <p:nvPr/>
        </p:nvSpPr>
        <p:spPr>
          <a:xfrm>
            <a:off x="8330274" y="2819853"/>
            <a:ext cx="366758" cy="158117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Flussdiagramm: Verzweigung 49">
            <a:extLst>
              <a:ext uri="{FF2B5EF4-FFF2-40B4-BE49-F238E27FC236}">
                <a16:creationId xmlns:a16="http://schemas.microsoft.com/office/drawing/2014/main" id="{6D1BF6BE-DE04-424E-A007-470808CDB428}"/>
              </a:ext>
            </a:extLst>
          </p:cNvPr>
          <p:cNvSpPr/>
          <p:nvPr/>
        </p:nvSpPr>
        <p:spPr>
          <a:xfrm>
            <a:off x="9354561" y="2645677"/>
            <a:ext cx="366758" cy="158117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Flussdiagramm: Verzweigung 50">
            <a:extLst>
              <a:ext uri="{FF2B5EF4-FFF2-40B4-BE49-F238E27FC236}">
                <a16:creationId xmlns:a16="http://schemas.microsoft.com/office/drawing/2014/main" id="{DBB70396-A971-4C2D-9FDB-F5B68705E10B}"/>
              </a:ext>
            </a:extLst>
          </p:cNvPr>
          <p:cNvSpPr/>
          <p:nvPr/>
        </p:nvSpPr>
        <p:spPr>
          <a:xfrm>
            <a:off x="10057605" y="2221478"/>
            <a:ext cx="366758" cy="158117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Flussdiagramm: Verzweigung 51">
            <a:extLst>
              <a:ext uri="{FF2B5EF4-FFF2-40B4-BE49-F238E27FC236}">
                <a16:creationId xmlns:a16="http://schemas.microsoft.com/office/drawing/2014/main" id="{832DAFA3-9120-4025-9A6D-6B5FB38DA20B}"/>
              </a:ext>
            </a:extLst>
          </p:cNvPr>
          <p:cNvSpPr/>
          <p:nvPr/>
        </p:nvSpPr>
        <p:spPr>
          <a:xfrm>
            <a:off x="6308084" y="1768939"/>
            <a:ext cx="366758" cy="158117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Flussdiagramm: Verzweigung 52">
            <a:extLst>
              <a:ext uri="{FF2B5EF4-FFF2-40B4-BE49-F238E27FC236}">
                <a16:creationId xmlns:a16="http://schemas.microsoft.com/office/drawing/2014/main" id="{BCD62432-EE74-40DE-AA2E-5487E61CDFCF}"/>
              </a:ext>
            </a:extLst>
          </p:cNvPr>
          <p:cNvSpPr/>
          <p:nvPr/>
        </p:nvSpPr>
        <p:spPr>
          <a:xfrm>
            <a:off x="6308084" y="2718573"/>
            <a:ext cx="366758" cy="158117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Flussdiagramm: Verzweigung 53">
            <a:extLst>
              <a:ext uri="{FF2B5EF4-FFF2-40B4-BE49-F238E27FC236}">
                <a16:creationId xmlns:a16="http://schemas.microsoft.com/office/drawing/2014/main" id="{2F502523-8663-4720-AFC8-5D65C52A71D8}"/>
              </a:ext>
            </a:extLst>
          </p:cNvPr>
          <p:cNvSpPr/>
          <p:nvPr/>
        </p:nvSpPr>
        <p:spPr>
          <a:xfrm>
            <a:off x="7680237" y="3220139"/>
            <a:ext cx="366758" cy="158117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Flussdiagramm: Verzweigung 54">
            <a:extLst>
              <a:ext uri="{FF2B5EF4-FFF2-40B4-BE49-F238E27FC236}">
                <a16:creationId xmlns:a16="http://schemas.microsoft.com/office/drawing/2014/main" id="{DD84F029-834B-476D-966B-9174D61867A5}"/>
              </a:ext>
            </a:extLst>
          </p:cNvPr>
          <p:cNvSpPr/>
          <p:nvPr/>
        </p:nvSpPr>
        <p:spPr>
          <a:xfrm>
            <a:off x="9382244" y="3141080"/>
            <a:ext cx="366758" cy="158117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Flussdiagramm: Verzweigung 55">
            <a:extLst>
              <a:ext uri="{FF2B5EF4-FFF2-40B4-BE49-F238E27FC236}">
                <a16:creationId xmlns:a16="http://schemas.microsoft.com/office/drawing/2014/main" id="{DDEDB6D5-2EBA-403B-8671-0F41357D0ADA}"/>
              </a:ext>
            </a:extLst>
          </p:cNvPr>
          <p:cNvSpPr/>
          <p:nvPr/>
        </p:nvSpPr>
        <p:spPr>
          <a:xfrm>
            <a:off x="10560667" y="2645677"/>
            <a:ext cx="366758" cy="158117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Flussdiagramm: Verzweigung 56">
            <a:extLst>
              <a:ext uri="{FF2B5EF4-FFF2-40B4-BE49-F238E27FC236}">
                <a16:creationId xmlns:a16="http://schemas.microsoft.com/office/drawing/2014/main" id="{CFBB930D-070A-4F3E-98A4-03CEBC165982}"/>
              </a:ext>
            </a:extLst>
          </p:cNvPr>
          <p:cNvSpPr/>
          <p:nvPr/>
        </p:nvSpPr>
        <p:spPr>
          <a:xfrm>
            <a:off x="10436343" y="1539467"/>
            <a:ext cx="366758" cy="158117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Flussdiagramm: Verzweigung 57">
            <a:extLst>
              <a:ext uri="{FF2B5EF4-FFF2-40B4-BE49-F238E27FC236}">
                <a16:creationId xmlns:a16="http://schemas.microsoft.com/office/drawing/2014/main" id="{00F244B8-153F-4C3B-A322-3E37B4F087E5}"/>
              </a:ext>
            </a:extLst>
          </p:cNvPr>
          <p:cNvSpPr/>
          <p:nvPr/>
        </p:nvSpPr>
        <p:spPr>
          <a:xfrm>
            <a:off x="9613479" y="4381657"/>
            <a:ext cx="366758" cy="158117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0D6D2ACE-E54B-42D8-A016-D29BA2871313}"/>
              </a:ext>
            </a:extLst>
          </p:cNvPr>
          <p:cNvSpPr/>
          <p:nvPr/>
        </p:nvSpPr>
        <p:spPr>
          <a:xfrm>
            <a:off x="332904" y="6093297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Adapted from [3] – [5]</a:t>
            </a: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EBC7DD12-0D31-47BF-B1A0-AE24C96C4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70" y="4042382"/>
            <a:ext cx="7681317" cy="1693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5330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57AAE38-C756-47D3-923C-EF87E258A4C6}"/>
              </a:ext>
            </a:extLst>
          </p:cNvPr>
          <p:cNvSpPr/>
          <p:nvPr/>
        </p:nvSpPr>
        <p:spPr bwMode="auto">
          <a:xfrm>
            <a:off x="-10537" y="2888940"/>
            <a:ext cx="12192000" cy="126014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Business Ecosystems</a:t>
            </a:r>
          </a:p>
          <a:p>
            <a:pPr lvl="1"/>
            <a:r>
              <a:rPr lang="en-US" dirty="0"/>
              <a:t>Motivation</a:t>
            </a:r>
          </a:p>
          <a:p>
            <a:pPr lvl="1"/>
            <a:r>
              <a:rPr lang="en-US" dirty="0"/>
              <a:t>Research Questions</a:t>
            </a:r>
            <a:br>
              <a:rPr lang="en-US" dirty="0"/>
            </a:br>
            <a:endParaRPr lang="en-US" dirty="0"/>
          </a:p>
          <a:p>
            <a:r>
              <a:rPr lang="en-US" dirty="0"/>
              <a:t>Business Ecosystem Theory</a:t>
            </a:r>
          </a:p>
          <a:p>
            <a:pPr lvl="1"/>
            <a:r>
              <a:rPr lang="en-US" dirty="0"/>
              <a:t>Systematic Mapping Study</a:t>
            </a:r>
          </a:p>
          <a:p>
            <a:pPr lvl="1"/>
            <a:r>
              <a:rPr lang="en-US" dirty="0"/>
              <a:t>Working Definition</a:t>
            </a:r>
          </a:p>
          <a:p>
            <a:endParaRPr lang="en-US" dirty="0"/>
          </a:p>
          <a:p>
            <a:r>
              <a:rPr lang="en-US" dirty="0"/>
              <a:t>Business Ecosystem Variations</a:t>
            </a:r>
          </a:p>
          <a:p>
            <a:pPr lvl="1"/>
            <a:r>
              <a:rPr lang="en-US" dirty="0"/>
              <a:t>Types</a:t>
            </a:r>
          </a:p>
          <a:p>
            <a:pPr lvl="1"/>
            <a:r>
              <a:rPr lang="en-US" dirty="0"/>
              <a:t>Structures</a:t>
            </a:r>
          </a:p>
          <a:p>
            <a:pPr lvl="1"/>
            <a:r>
              <a:rPr lang="en-US" dirty="0"/>
              <a:t>Types vs. Structures</a:t>
            </a:r>
          </a:p>
          <a:p>
            <a:pPr marL="0" indent="0"/>
            <a:endParaRPr lang="en-US" dirty="0"/>
          </a:p>
          <a:p>
            <a:r>
              <a:rPr lang="en-US" dirty="0"/>
              <a:t>Business Ecosystem Visualization</a:t>
            </a:r>
          </a:p>
          <a:p>
            <a:pPr lvl="1"/>
            <a:r>
              <a:rPr lang="en-US" dirty="0"/>
              <a:t>Approach</a:t>
            </a:r>
          </a:p>
          <a:p>
            <a:pPr lvl="1"/>
            <a:r>
              <a:rPr lang="en-US" dirty="0"/>
              <a:t>Results</a:t>
            </a:r>
          </a:p>
          <a:p>
            <a:endParaRPr lang="en-US" dirty="0"/>
          </a:p>
          <a:p>
            <a:r>
              <a:rPr lang="en-US" dirty="0"/>
              <a:t>Summary of Results</a:t>
            </a:r>
          </a:p>
          <a:p>
            <a:endParaRPr lang="en-US" dirty="0"/>
          </a:p>
          <a:p>
            <a:r>
              <a:rPr lang="en-US" dirty="0"/>
              <a:t>Sources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190208 Riemhofer BA-Thesis-Kick-Out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792026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0F3C15-B169-4F9A-920C-E466F74EC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Business Ecosystem Variations – Types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C2935B-5171-49A5-A7A4-10E982F78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510374-51B3-4519-B947-6DE8F2C31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8FB258-C1FE-4B62-91A0-126F8DED9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4" name="Freihand 63">
                <a:extLst>
                  <a:ext uri="{FF2B5EF4-FFF2-40B4-BE49-F238E27FC236}">
                    <a16:creationId xmlns:a16="http://schemas.microsoft.com/office/drawing/2014/main" id="{84F179ED-61F2-4331-A4AE-4B3B6397497C}"/>
                  </a:ext>
                </a:extLst>
              </p14:cNvPr>
              <p14:cNvContentPartPr/>
              <p14:nvPr/>
            </p14:nvContentPartPr>
            <p14:xfrm>
              <a:off x="12743775" y="2952360"/>
              <a:ext cx="360" cy="360"/>
            </p14:xfrm>
          </p:contentPart>
        </mc:Choice>
        <mc:Fallback xmlns="">
          <p:pic>
            <p:nvPicPr>
              <p:cNvPr id="64" name="Freihand 63">
                <a:extLst>
                  <a:ext uri="{FF2B5EF4-FFF2-40B4-BE49-F238E27FC236}">
                    <a16:creationId xmlns:a16="http://schemas.microsoft.com/office/drawing/2014/main" id="{84F179ED-61F2-4331-A4AE-4B3B6397497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739455" y="2948040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F1647C9E-7691-4171-B245-9FD6FA9040A4}"/>
              </a:ext>
            </a:extLst>
          </p:cNvPr>
          <p:cNvSpPr/>
          <p:nvPr/>
        </p:nvSpPr>
        <p:spPr bwMode="auto">
          <a:xfrm>
            <a:off x="4836118" y="2952968"/>
            <a:ext cx="1582736" cy="864096"/>
          </a:xfrm>
          <a:prstGeom prst="roundRect">
            <a:avLst/>
          </a:prstGeom>
          <a:solidFill>
            <a:srgbClr val="C4DCF2"/>
          </a:solidFill>
          <a:ln>
            <a:solidFill>
              <a:srgbClr val="0065BD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>
                <a:solidFill>
                  <a:schemeClr val="tx1"/>
                </a:solidFill>
                <a:cs typeface="Arial" pitchFamily="34" charset="0"/>
              </a:rPr>
              <a:t>Business Ecosystem Types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707A55D-56FE-4879-AED1-0B43325BDD96}"/>
              </a:ext>
            </a:extLst>
          </p:cNvPr>
          <p:cNvSpPr txBox="1"/>
          <p:nvPr/>
        </p:nvSpPr>
        <p:spPr>
          <a:xfrm>
            <a:off x="6312024" y="1516906"/>
            <a:ext cx="3600400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u="sng" dirty="0">
                <a:latin typeface="Arial" pitchFamily="34" charset="0"/>
              </a:rPr>
              <a:t>Family Spin-Off Business Ecosystem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A0661ED-86F9-469C-B75B-922A7484D227}"/>
              </a:ext>
            </a:extLst>
          </p:cNvPr>
          <p:cNvSpPr txBox="1"/>
          <p:nvPr/>
        </p:nvSpPr>
        <p:spPr>
          <a:xfrm>
            <a:off x="2556361" y="1513469"/>
            <a:ext cx="3024336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u="sng" dirty="0">
                <a:latin typeface="Arial" pitchFamily="34" charset="0"/>
              </a:rPr>
              <a:t>Platform Business Ecosystem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A828A2A-8DCA-4A1F-94B5-088B001FF5D2}"/>
              </a:ext>
            </a:extLst>
          </p:cNvPr>
          <p:cNvSpPr txBox="1"/>
          <p:nvPr/>
        </p:nvSpPr>
        <p:spPr>
          <a:xfrm>
            <a:off x="7464152" y="4291378"/>
            <a:ext cx="3024336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u="sng" dirty="0">
                <a:latin typeface="Arial" pitchFamily="34" charset="0"/>
              </a:rPr>
              <a:t>Software Ecosystem (SECO)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F467E40-B3D9-4EDB-B126-7F92D375601B}"/>
              </a:ext>
            </a:extLst>
          </p:cNvPr>
          <p:cNvSpPr txBox="1"/>
          <p:nvPr/>
        </p:nvSpPr>
        <p:spPr>
          <a:xfrm>
            <a:off x="1343472" y="2268635"/>
            <a:ext cx="273630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u="sng" dirty="0">
                <a:latin typeface="Arial" pitchFamily="34" charset="0"/>
              </a:rPr>
              <a:t>Digital Business Ecosystem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80A9C7D-0874-46C9-B2DE-237126B8BBE3}"/>
              </a:ext>
            </a:extLst>
          </p:cNvPr>
          <p:cNvSpPr txBox="1"/>
          <p:nvPr/>
        </p:nvSpPr>
        <p:spPr>
          <a:xfrm>
            <a:off x="2621676" y="5104246"/>
            <a:ext cx="3024336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u="sng" dirty="0">
                <a:latin typeface="Arial" pitchFamily="34" charset="0"/>
              </a:rPr>
              <a:t>Mobility Business Ecosystem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4FF1B22-4D30-44B5-8E64-14E08C809D3A}"/>
              </a:ext>
            </a:extLst>
          </p:cNvPr>
          <p:cNvSpPr txBox="1"/>
          <p:nvPr/>
        </p:nvSpPr>
        <p:spPr>
          <a:xfrm>
            <a:off x="6183695" y="5104246"/>
            <a:ext cx="3024336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u="sng" dirty="0" err="1">
                <a:latin typeface="Arial" pitchFamily="34" charset="0"/>
              </a:rPr>
              <a:t>IoT</a:t>
            </a:r>
            <a:r>
              <a:rPr lang="de-DE" sz="1600" u="sng" dirty="0">
                <a:latin typeface="Arial" pitchFamily="34" charset="0"/>
              </a:rPr>
              <a:t> Business Ecosystem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F4106BA-F743-4B4C-80B5-88066C1C647F}"/>
              </a:ext>
            </a:extLst>
          </p:cNvPr>
          <p:cNvSpPr txBox="1"/>
          <p:nvPr/>
        </p:nvSpPr>
        <p:spPr>
          <a:xfrm>
            <a:off x="767408" y="3221526"/>
            <a:ext cx="2880320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u="sng" dirty="0">
                <a:latin typeface="Arial" pitchFamily="34" charset="0"/>
              </a:rPr>
              <a:t>Start-Up Business Ecosystem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C1277CD-B327-4387-B629-37F738537611}"/>
              </a:ext>
            </a:extLst>
          </p:cNvPr>
          <p:cNvSpPr txBox="1"/>
          <p:nvPr/>
        </p:nvSpPr>
        <p:spPr>
          <a:xfrm>
            <a:off x="7464152" y="2268635"/>
            <a:ext cx="3600400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u="sng" dirty="0">
                <a:latin typeface="Arial" pitchFamily="34" charset="0"/>
              </a:rPr>
              <a:t>Mobile/Internet Business Ecosystem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941B165-5C6C-4E12-A73D-34EBE286E6CD}"/>
              </a:ext>
            </a:extLst>
          </p:cNvPr>
          <p:cNvSpPr txBox="1"/>
          <p:nvPr/>
        </p:nvSpPr>
        <p:spPr>
          <a:xfrm>
            <a:off x="7906208" y="3217719"/>
            <a:ext cx="3815910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u="sng" dirty="0">
                <a:latin typeface="Arial" pitchFamily="34" charset="0"/>
              </a:rPr>
              <a:t>Customer-</a:t>
            </a:r>
            <a:r>
              <a:rPr lang="de-DE" sz="1600" u="sng" dirty="0" err="1">
                <a:latin typeface="Arial" pitchFamily="34" charset="0"/>
              </a:rPr>
              <a:t>centric</a:t>
            </a:r>
            <a:r>
              <a:rPr lang="de-DE" sz="1600" u="sng" dirty="0">
                <a:latin typeface="Arial" pitchFamily="34" charset="0"/>
              </a:rPr>
              <a:t> Business Ecosystem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BD41469F-D5BB-468A-96AA-378B27047C3A}"/>
              </a:ext>
            </a:extLst>
          </p:cNvPr>
          <p:cNvSpPr txBox="1"/>
          <p:nvPr/>
        </p:nvSpPr>
        <p:spPr>
          <a:xfrm>
            <a:off x="1703512" y="4261843"/>
            <a:ext cx="2232248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u="sng" dirty="0">
                <a:latin typeface="Arial" pitchFamily="34" charset="0"/>
              </a:rPr>
              <a:t>Innovation Ecosystem</a:t>
            </a:r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8785896C-D3E5-4D2F-88E3-5F24B7DC874A}"/>
              </a:ext>
            </a:extLst>
          </p:cNvPr>
          <p:cNvCxnSpPr/>
          <p:nvPr/>
        </p:nvCxnSpPr>
        <p:spPr bwMode="auto">
          <a:xfrm flipH="1" flipV="1">
            <a:off x="4727848" y="1852023"/>
            <a:ext cx="576064" cy="1100337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C06BCFB8-A773-457B-AE5C-4BA6105EFAB0}"/>
              </a:ext>
            </a:extLst>
          </p:cNvPr>
          <p:cNvCxnSpPr>
            <a:cxnSpLocks/>
          </p:cNvCxnSpPr>
          <p:nvPr/>
        </p:nvCxnSpPr>
        <p:spPr bwMode="auto">
          <a:xfrm flipV="1">
            <a:off x="6094470" y="1862686"/>
            <a:ext cx="505586" cy="1100336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E8E82DBB-1019-4D7C-AB43-D7B12602B249}"/>
              </a:ext>
            </a:extLst>
          </p:cNvPr>
          <p:cNvCxnSpPr>
            <a:cxnSpLocks/>
            <a:endCxn id="16" idx="1"/>
          </p:cNvCxnSpPr>
          <p:nvPr/>
        </p:nvCxnSpPr>
        <p:spPr bwMode="auto">
          <a:xfrm flipV="1">
            <a:off x="6395279" y="2437912"/>
            <a:ext cx="1068873" cy="580542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65C8D271-FB80-4F41-A840-BB45A1F21BD9}"/>
              </a:ext>
            </a:extLst>
          </p:cNvPr>
          <p:cNvCxnSpPr>
            <a:cxnSpLocks/>
            <a:stCxn id="8" idx="3"/>
            <a:endCxn id="17" idx="1"/>
          </p:cNvCxnSpPr>
          <p:nvPr/>
        </p:nvCxnSpPr>
        <p:spPr bwMode="auto">
          <a:xfrm>
            <a:off x="6418854" y="3385016"/>
            <a:ext cx="1487354" cy="1980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0F85C036-F9B1-403C-8C53-B82C69CA4DBF}"/>
              </a:ext>
            </a:extLst>
          </p:cNvPr>
          <p:cNvCxnSpPr>
            <a:cxnSpLocks/>
            <a:endCxn id="11" idx="1"/>
          </p:cNvCxnSpPr>
          <p:nvPr/>
        </p:nvCxnSpPr>
        <p:spPr bwMode="auto">
          <a:xfrm>
            <a:off x="6395279" y="3753558"/>
            <a:ext cx="1068873" cy="707097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04BB42CF-02E7-4D3A-A577-096B8A3B0955}"/>
              </a:ext>
            </a:extLst>
          </p:cNvPr>
          <p:cNvCxnSpPr>
            <a:cxnSpLocks/>
          </p:cNvCxnSpPr>
          <p:nvPr/>
        </p:nvCxnSpPr>
        <p:spPr bwMode="auto">
          <a:xfrm>
            <a:off x="5955929" y="3799720"/>
            <a:ext cx="644127" cy="1323087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67FBAE0A-9A3B-4F1E-8F12-B91FC03314C7}"/>
              </a:ext>
            </a:extLst>
          </p:cNvPr>
          <p:cNvCxnSpPr>
            <a:cxnSpLocks/>
          </p:cNvCxnSpPr>
          <p:nvPr/>
        </p:nvCxnSpPr>
        <p:spPr bwMode="auto">
          <a:xfrm flipH="1">
            <a:off x="4891428" y="3817064"/>
            <a:ext cx="412484" cy="1323087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0AD03511-CF77-40B5-8FE7-53C2EE695CFB}"/>
              </a:ext>
            </a:extLst>
          </p:cNvPr>
          <p:cNvCxnSpPr>
            <a:cxnSpLocks/>
            <a:endCxn id="18" idx="3"/>
          </p:cNvCxnSpPr>
          <p:nvPr/>
        </p:nvCxnSpPr>
        <p:spPr bwMode="auto">
          <a:xfrm flipH="1">
            <a:off x="3935760" y="3753558"/>
            <a:ext cx="928802" cy="677562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B7382811-B40B-431E-A88C-3B18BFCF09F1}"/>
              </a:ext>
            </a:extLst>
          </p:cNvPr>
          <p:cNvCxnSpPr>
            <a:cxnSpLocks/>
            <a:stCxn id="8" idx="1"/>
            <a:endCxn id="15" idx="3"/>
          </p:cNvCxnSpPr>
          <p:nvPr/>
        </p:nvCxnSpPr>
        <p:spPr bwMode="auto">
          <a:xfrm flipH="1">
            <a:off x="3647728" y="3385016"/>
            <a:ext cx="1188390" cy="5787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B1D5F547-DA24-48F6-8CF8-4719B2C15B7F}"/>
              </a:ext>
            </a:extLst>
          </p:cNvPr>
          <p:cNvCxnSpPr>
            <a:cxnSpLocks/>
            <a:endCxn id="12" idx="3"/>
          </p:cNvCxnSpPr>
          <p:nvPr/>
        </p:nvCxnSpPr>
        <p:spPr bwMode="auto">
          <a:xfrm flipH="1" flipV="1">
            <a:off x="4079776" y="2437912"/>
            <a:ext cx="784786" cy="574755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596586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0F3C15-B169-4F9A-920C-E466F74EC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Business Ecosystem Variations – Structures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C2935B-5171-49A5-A7A4-10E982F78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510374-51B3-4519-B947-6DE8F2C31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8FB258-C1FE-4B62-91A0-126F8DED9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4" name="Freihand 63">
                <a:extLst>
                  <a:ext uri="{FF2B5EF4-FFF2-40B4-BE49-F238E27FC236}">
                    <a16:creationId xmlns:a16="http://schemas.microsoft.com/office/drawing/2014/main" id="{84F179ED-61F2-4331-A4AE-4B3B6397497C}"/>
                  </a:ext>
                </a:extLst>
              </p14:cNvPr>
              <p14:cNvContentPartPr/>
              <p14:nvPr/>
            </p14:nvContentPartPr>
            <p14:xfrm>
              <a:off x="12743775" y="2952360"/>
              <a:ext cx="360" cy="360"/>
            </p14:xfrm>
          </p:contentPart>
        </mc:Choice>
        <mc:Fallback xmlns="">
          <p:pic>
            <p:nvPicPr>
              <p:cNvPr id="64" name="Freihand 63">
                <a:extLst>
                  <a:ext uri="{FF2B5EF4-FFF2-40B4-BE49-F238E27FC236}">
                    <a16:creationId xmlns:a16="http://schemas.microsoft.com/office/drawing/2014/main" id="{84F179ED-61F2-4331-A4AE-4B3B6397497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739455" y="2948040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2FBD8452-0C51-4708-AE8E-83E09C7B54E5}"/>
              </a:ext>
            </a:extLst>
          </p:cNvPr>
          <p:cNvSpPr/>
          <p:nvPr/>
        </p:nvSpPr>
        <p:spPr bwMode="auto">
          <a:xfrm>
            <a:off x="695400" y="2996952"/>
            <a:ext cx="1872208" cy="864096"/>
          </a:xfrm>
          <a:prstGeom prst="roundRect">
            <a:avLst/>
          </a:prstGeom>
          <a:solidFill>
            <a:srgbClr val="C4DCF2"/>
          </a:solidFill>
          <a:ln>
            <a:solidFill>
              <a:srgbClr val="0065BD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>
                <a:solidFill>
                  <a:schemeClr val="tx1"/>
                </a:solidFill>
                <a:cs typeface="Arial" pitchFamily="34" charset="0"/>
              </a:rPr>
              <a:t>Business Ecosystem Structures</a:t>
            </a:r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26EE912D-6550-4B6E-AE33-BFDFCEB571E2}"/>
              </a:ext>
            </a:extLst>
          </p:cNvPr>
          <p:cNvSpPr/>
          <p:nvPr/>
        </p:nvSpPr>
        <p:spPr>
          <a:xfrm>
            <a:off x="3571925" y="1936018"/>
            <a:ext cx="1645920" cy="52370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Dominator </a:t>
            </a:r>
            <a:r>
              <a:rPr lang="de-DE" sz="1600" dirty="0" err="1">
                <a:solidFill>
                  <a:schemeClr val="tx1"/>
                </a:solidFill>
              </a:rPr>
              <a:t>Strategy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0" name="Rechteck: abgerundete Ecken 49">
            <a:extLst>
              <a:ext uri="{FF2B5EF4-FFF2-40B4-BE49-F238E27FC236}">
                <a16:creationId xmlns:a16="http://schemas.microsoft.com/office/drawing/2014/main" id="{46A643DC-18AE-426B-B306-3FC0838AF218}"/>
              </a:ext>
            </a:extLst>
          </p:cNvPr>
          <p:cNvSpPr/>
          <p:nvPr/>
        </p:nvSpPr>
        <p:spPr>
          <a:xfrm>
            <a:off x="3571925" y="4398280"/>
            <a:ext cx="1645920" cy="52370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Keystone </a:t>
            </a:r>
            <a:r>
              <a:rPr lang="de-DE" sz="1600" dirty="0" err="1">
                <a:solidFill>
                  <a:schemeClr val="tx1"/>
                </a:solidFill>
              </a:rPr>
              <a:t>Strategies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1" name="Rechteck: abgerundete Ecken 50">
            <a:extLst>
              <a:ext uri="{FF2B5EF4-FFF2-40B4-BE49-F238E27FC236}">
                <a16:creationId xmlns:a16="http://schemas.microsoft.com/office/drawing/2014/main" id="{46CD8850-8BDB-423A-A9F5-8EDF4AC4D78D}"/>
              </a:ext>
            </a:extLst>
          </p:cNvPr>
          <p:cNvSpPr/>
          <p:nvPr/>
        </p:nvSpPr>
        <p:spPr>
          <a:xfrm>
            <a:off x="6384032" y="3429000"/>
            <a:ext cx="1645920" cy="52370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Established Center</a:t>
            </a:r>
          </a:p>
        </p:txBody>
      </p:sp>
      <p:sp>
        <p:nvSpPr>
          <p:cNvPr id="52" name="Rechteck: abgerundete Ecken 51">
            <a:extLst>
              <a:ext uri="{FF2B5EF4-FFF2-40B4-BE49-F238E27FC236}">
                <a16:creationId xmlns:a16="http://schemas.microsoft.com/office/drawing/2014/main" id="{A01DDD74-FC38-4276-B854-4D6F36A89EBC}"/>
              </a:ext>
            </a:extLst>
          </p:cNvPr>
          <p:cNvSpPr/>
          <p:nvPr/>
        </p:nvSpPr>
        <p:spPr>
          <a:xfrm>
            <a:off x="6382866" y="4398280"/>
            <a:ext cx="1645920" cy="52370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Networked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Structure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3" name="Rechteck: abgerundete Ecken 52">
            <a:extLst>
              <a:ext uri="{FF2B5EF4-FFF2-40B4-BE49-F238E27FC236}">
                <a16:creationId xmlns:a16="http://schemas.microsoft.com/office/drawing/2014/main" id="{C622DD9E-8C24-45AC-9A17-D6B6D15D2FD0}"/>
              </a:ext>
            </a:extLst>
          </p:cNvPr>
          <p:cNvSpPr/>
          <p:nvPr/>
        </p:nvSpPr>
        <p:spPr>
          <a:xfrm>
            <a:off x="6382866" y="5367560"/>
            <a:ext cx="1645920" cy="52370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No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Centralized</a:t>
            </a:r>
            <a:r>
              <a:rPr lang="de-DE" sz="1600" dirty="0">
                <a:solidFill>
                  <a:schemeClr val="tx1"/>
                </a:solidFill>
              </a:rPr>
              <a:t> Leadership</a:t>
            </a:r>
          </a:p>
        </p:txBody>
      </p: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63515314-9171-4C83-898E-FA32198E25BA}"/>
              </a:ext>
            </a:extLst>
          </p:cNvPr>
          <p:cNvCxnSpPr>
            <a:cxnSpLocks/>
            <a:endCxn id="49" idx="1"/>
          </p:cNvCxnSpPr>
          <p:nvPr/>
        </p:nvCxnSpPr>
        <p:spPr bwMode="auto">
          <a:xfrm flipV="1">
            <a:off x="2531604" y="2197869"/>
            <a:ext cx="1040321" cy="83050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Gerade Verbindung mit Pfeil 56">
            <a:extLst>
              <a:ext uri="{FF2B5EF4-FFF2-40B4-BE49-F238E27FC236}">
                <a16:creationId xmlns:a16="http://schemas.microsoft.com/office/drawing/2014/main" id="{3C2C93CE-9859-42F7-9E42-E685B805C00C}"/>
              </a:ext>
            </a:extLst>
          </p:cNvPr>
          <p:cNvCxnSpPr>
            <a:cxnSpLocks/>
            <a:endCxn id="50" idx="1"/>
          </p:cNvCxnSpPr>
          <p:nvPr/>
        </p:nvCxnSpPr>
        <p:spPr bwMode="auto">
          <a:xfrm>
            <a:off x="2531604" y="3813734"/>
            <a:ext cx="1040321" cy="84639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89A3A0DA-22FF-4DC0-ADE6-2A2DA6B0A34A}"/>
              </a:ext>
            </a:extLst>
          </p:cNvPr>
          <p:cNvCxnSpPr>
            <a:stCxn id="50" idx="3"/>
            <a:endCxn id="52" idx="1"/>
          </p:cNvCxnSpPr>
          <p:nvPr/>
        </p:nvCxnSpPr>
        <p:spPr bwMode="auto">
          <a:xfrm>
            <a:off x="5217845" y="4660131"/>
            <a:ext cx="1165021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310224FF-B216-4443-805E-F845C94F7DAF}"/>
              </a:ext>
            </a:extLst>
          </p:cNvPr>
          <p:cNvCxnSpPr>
            <a:cxnSpLocks/>
            <a:endCxn id="51" idx="1"/>
          </p:cNvCxnSpPr>
          <p:nvPr/>
        </p:nvCxnSpPr>
        <p:spPr bwMode="auto">
          <a:xfrm flipV="1">
            <a:off x="5217262" y="3690851"/>
            <a:ext cx="1166770" cy="73774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Gerade Verbindung mit Pfeil 70">
            <a:extLst>
              <a:ext uri="{FF2B5EF4-FFF2-40B4-BE49-F238E27FC236}">
                <a16:creationId xmlns:a16="http://schemas.microsoft.com/office/drawing/2014/main" id="{4CAC5442-8C9E-4F98-9545-C95961CCB6C3}"/>
              </a:ext>
            </a:extLst>
          </p:cNvPr>
          <p:cNvCxnSpPr>
            <a:cxnSpLocks/>
            <a:endCxn id="53" idx="1"/>
          </p:cNvCxnSpPr>
          <p:nvPr/>
        </p:nvCxnSpPr>
        <p:spPr bwMode="auto">
          <a:xfrm>
            <a:off x="5217262" y="4883272"/>
            <a:ext cx="1165604" cy="746139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6" name="Grafik 75">
            <a:extLst>
              <a:ext uri="{FF2B5EF4-FFF2-40B4-BE49-F238E27FC236}">
                <a16:creationId xmlns:a16="http://schemas.microsoft.com/office/drawing/2014/main" id="{C5A16033-3332-440F-9890-DC2C615170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072" y="833921"/>
            <a:ext cx="4272159" cy="2204194"/>
          </a:xfrm>
          <a:prstGeom prst="rect">
            <a:avLst/>
          </a:prstGeom>
        </p:spPr>
      </p:pic>
      <p:pic>
        <p:nvPicPr>
          <p:cNvPr id="78" name="Grafik 77">
            <a:extLst>
              <a:ext uri="{FF2B5EF4-FFF2-40B4-BE49-F238E27FC236}">
                <a16:creationId xmlns:a16="http://schemas.microsoft.com/office/drawing/2014/main" id="{0C07CDD5-903B-4632-88AD-A7D41632B7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170" y="5231840"/>
            <a:ext cx="1226764" cy="1029640"/>
          </a:xfrm>
          <a:prstGeom prst="rect">
            <a:avLst/>
          </a:prstGeom>
        </p:spPr>
      </p:pic>
      <p:pic>
        <p:nvPicPr>
          <p:cNvPr id="80" name="Grafik 79">
            <a:extLst>
              <a:ext uri="{FF2B5EF4-FFF2-40B4-BE49-F238E27FC236}">
                <a16:creationId xmlns:a16="http://schemas.microsoft.com/office/drawing/2014/main" id="{4B101EEB-60DF-47DD-BADD-0EDB2E6BDA8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100" y="4247904"/>
            <a:ext cx="1246904" cy="983936"/>
          </a:xfrm>
          <a:prstGeom prst="rect">
            <a:avLst/>
          </a:prstGeom>
        </p:spPr>
      </p:pic>
      <p:pic>
        <p:nvPicPr>
          <p:cNvPr id="82" name="Grafik 81">
            <a:extLst>
              <a:ext uri="{FF2B5EF4-FFF2-40B4-BE49-F238E27FC236}">
                <a16:creationId xmlns:a16="http://schemas.microsoft.com/office/drawing/2014/main" id="{A1D7EDBC-EEFE-4672-B612-4117130F266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8931" y="3183104"/>
            <a:ext cx="1226764" cy="96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939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0F3C15-B169-4F9A-920C-E466F74EC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Business Ecosystem Variations – Types vs. Structures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C2935B-5171-49A5-A7A4-10E982F78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510374-51B3-4519-B947-6DE8F2C31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8FB258-C1FE-4B62-91A0-126F8DED9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4" name="Freihand 63">
                <a:extLst>
                  <a:ext uri="{FF2B5EF4-FFF2-40B4-BE49-F238E27FC236}">
                    <a16:creationId xmlns:a16="http://schemas.microsoft.com/office/drawing/2014/main" id="{84F179ED-61F2-4331-A4AE-4B3B6397497C}"/>
                  </a:ext>
                </a:extLst>
              </p14:cNvPr>
              <p14:cNvContentPartPr/>
              <p14:nvPr/>
            </p14:nvContentPartPr>
            <p14:xfrm>
              <a:off x="12743775" y="2952360"/>
              <a:ext cx="360" cy="360"/>
            </p14:xfrm>
          </p:contentPart>
        </mc:Choice>
        <mc:Fallback xmlns="">
          <p:pic>
            <p:nvPicPr>
              <p:cNvPr id="64" name="Freihand 63">
                <a:extLst>
                  <a:ext uri="{FF2B5EF4-FFF2-40B4-BE49-F238E27FC236}">
                    <a16:creationId xmlns:a16="http://schemas.microsoft.com/office/drawing/2014/main" id="{84F179ED-61F2-4331-A4AE-4B3B6397497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739455" y="2948040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E38E67DF-5F9A-4F71-B15C-052B613FFE72}"/>
              </a:ext>
            </a:extLst>
          </p:cNvPr>
          <p:cNvSpPr/>
          <p:nvPr/>
        </p:nvSpPr>
        <p:spPr bwMode="auto">
          <a:xfrm>
            <a:off x="6274457" y="1340768"/>
            <a:ext cx="1582736" cy="864096"/>
          </a:xfrm>
          <a:prstGeom prst="roundRect">
            <a:avLst/>
          </a:prstGeom>
          <a:solidFill>
            <a:srgbClr val="C4DCF2"/>
          </a:solidFill>
          <a:ln>
            <a:solidFill>
              <a:srgbClr val="0065BD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>
                <a:solidFill>
                  <a:schemeClr val="tx1"/>
                </a:solidFill>
                <a:cs typeface="Arial" pitchFamily="34" charset="0"/>
              </a:rPr>
              <a:t>Business Ecosystem Types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436DF351-AC98-41FD-A615-971E3A23A8A2}"/>
              </a:ext>
            </a:extLst>
          </p:cNvPr>
          <p:cNvSpPr/>
          <p:nvPr/>
        </p:nvSpPr>
        <p:spPr bwMode="auto">
          <a:xfrm>
            <a:off x="8688288" y="1340768"/>
            <a:ext cx="1872208" cy="864096"/>
          </a:xfrm>
          <a:prstGeom prst="roundRect">
            <a:avLst/>
          </a:prstGeom>
          <a:solidFill>
            <a:srgbClr val="C4DCF2"/>
          </a:solidFill>
          <a:ln>
            <a:solidFill>
              <a:srgbClr val="0065BD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>
                <a:solidFill>
                  <a:schemeClr val="tx1"/>
                </a:solidFill>
                <a:cs typeface="Arial" pitchFamily="34" charset="0"/>
              </a:rPr>
              <a:t>Business Ecosystem Structures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4E94FDAF-04A9-481B-A467-F598DA7B1A91}"/>
              </a:ext>
            </a:extLst>
          </p:cNvPr>
          <p:cNvSpPr/>
          <p:nvPr/>
        </p:nvSpPr>
        <p:spPr bwMode="auto">
          <a:xfrm>
            <a:off x="2783632" y="1340768"/>
            <a:ext cx="2659731" cy="864096"/>
          </a:xfrm>
          <a:prstGeom prst="roundRect">
            <a:avLst/>
          </a:prstGeom>
          <a:solidFill>
            <a:srgbClr val="C1C8A3"/>
          </a:solidFill>
          <a:ln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>
                <a:solidFill>
                  <a:schemeClr val="tx1"/>
                </a:solidFill>
                <a:cs typeface="Arial" pitchFamily="34" charset="0"/>
              </a:rPr>
              <a:t>Business Ecosystem Working Definition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EC4A826F-9093-44F8-94F8-4A0003E4C4B5}"/>
              </a:ext>
            </a:extLst>
          </p:cNvPr>
          <p:cNvSpPr/>
          <p:nvPr/>
        </p:nvSpPr>
        <p:spPr bwMode="auto">
          <a:xfrm>
            <a:off x="332903" y="2537100"/>
            <a:ext cx="1584176" cy="48195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Center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07B8D5-FBCD-4E61-9DED-3B481C0D2CB5}"/>
              </a:ext>
            </a:extLst>
          </p:cNvPr>
          <p:cNvSpPr/>
          <p:nvPr/>
        </p:nvSpPr>
        <p:spPr bwMode="auto">
          <a:xfrm>
            <a:off x="332903" y="3867125"/>
            <a:ext cx="1584176" cy="48195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Roles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5F64AD4-EF15-40A2-B7CA-B13FCF7E17FD}"/>
              </a:ext>
            </a:extLst>
          </p:cNvPr>
          <p:cNvSpPr/>
          <p:nvPr/>
        </p:nvSpPr>
        <p:spPr bwMode="auto">
          <a:xfrm>
            <a:off x="332903" y="5190813"/>
            <a:ext cx="1584176" cy="48195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Evolution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C5F9894-5E6B-4F47-9391-BE69BCD5BA5D}"/>
              </a:ext>
            </a:extLst>
          </p:cNvPr>
          <p:cNvCxnSpPr>
            <a:cxnSpLocks/>
          </p:cNvCxnSpPr>
          <p:nvPr/>
        </p:nvCxnSpPr>
        <p:spPr bwMode="auto">
          <a:xfrm>
            <a:off x="2423592" y="1268760"/>
            <a:ext cx="0" cy="4968552"/>
          </a:xfrm>
          <a:prstGeom prst="line">
            <a:avLst/>
          </a:prstGeom>
          <a:ln w="38100">
            <a:solidFill>
              <a:srgbClr val="000000">
                <a:alpha val="50000"/>
              </a:srgbClr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1956977F-DCED-4719-B935-483F669CEA82}"/>
              </a:ext>
            </a:extLst>
          </p:cNvPr>
          <p:cNvSpPr txBox="1"/>
          <p:nvPr/>
        </p:nvSpPr>
        <p:spPr>
          <a:xfrm>
            <a:off x="2761928" y="2410032"/>
            <a:ext cx="2447912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itchFamily="34" charset="0"/>
              </a:rPr>
              <a:t>Core contributors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itchFamily="34" charset="0"/>
              </a:rPr>
              <a:t>Distribution channels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itchFamily="34" charset="0"/>
              </a:rPr>
              <a:t>Direct suppliers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4C6532F-B3FE-43EA-A70B-11A71BA24864}"/>
              </a:ext>
            </a:extLst>
          </p:cNvPr>
          <p:cNvSpPr txBox="1"/>
          <p:nvPr/>
        </p:nvSpPr>
        <p:spPr>
          <a:xfrm>
            <a:off x="6071203" y="2410032"/>
            <a:ext cx="212399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>
                <a:latin typeface="Arial" pitchFamily="34" charset="0"/>
              </a:rPr>
              <a:t>Differs for each types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C79ADA2-22E9-4D32-BFC3-99F08B549234}"/>
              </a:ext>
            </a:extLst>
          </p:cNvPr>
          <p:cNvSpPr txBox="1"/>
          <p:nvPr/>
        </p:nvSpPr>
        <p:spPr>
          <a:xfrm>
            <a:off x="8508988" y="2410032"/>
            <a:ext cx="2518840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>
                <a:latin typeface="Arial" pitchFamily="34" charset="0"/>
              </a:rPr>
              <a:t>Keystone(s) or Dominator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C80BE166-AE57-42C1-BDF4-05F4DA52A302}"/>
              </a:ext>
            </a:extLst>
          </p:cNvPr>
          <p:cNvSpPr txBox="1"/>
          <p:nvPr/>
        </p:nvSpPr>
        <p:spPr>
          <a:xfrm>
            <a:off x="2524691" y="3911872"/>
            <a:ext cx="9217021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>
                <a:latin typeface="Arial" pitchFamily="34" charset="0"/>
              </a:rPr>
              <a:t>Keystone(s)/Dominators and Niche Players. Specific Contributors vary depending on the core value.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AC19E24-F86E-4E43-B341-3F2CA8ED740D}"/>
              </a:ext>
            </a:extLst>
          </p:cNvPr>
          <p:cNvSpPr txBox="1"/>
          <p:nvPr/>
        </p:nvSpPr>
        <p:spPr>
          <a:xfrm>
            <a:off x="8371605" y="4898425"/>
            <a:ext cx="2548931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>
                <a:latin typeface="Arial" pitchFamily="34" charset="0"/>
              </a:rPr>
              <a:t>Each structure represents one evolutionary phase</a:t>
            </a: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8E6A9785-7216-4E00-8691-68E0680222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123" y="4857144"/>
            <a:ext cx="5386952" cy="1030700"/>
          </a:xfrm>
          <a:prstGeom prst="rect">
            <a:avLst/>
          </a:prstGeom>
        </p:spPr>
      </p:pic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FBABEE54-B8EC-44CF-B7E3-0FEA93581863}"/>
              </a:ext>
            </a:extLst>
          </p:cNvPr>
          <p:cNvCxnSpPr>
            <a:cxnSpLocks/>
          </p:cNvCxnSpPr>
          <p:nvPr/>
        </p:nvCxnSpPr>
        <p:spPr bwMode="auto">
          <a:xfrm>
            <a:off x="5951984" y="1268760"/>
            <a:ext cx="0" cy="2484276"/>
          </a:xfrm>
          <a:prstGeom prst="line">
            <a:avLst/>
          </a:prstGeom>
          <a:ln w="19050">
            <a:solidFill>
              <a:srgbClr val="000000">
                <a:alpha val="50000"/>
              </a:srgbClr>
            </a:solidFill>
            <a:prstDash val="sysDot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14B36710-6225-4B98-A6AE-684D214171CD}"/>
              </a:ext>
            </a:extLst>
          </p:cNvPr>
          <p:cNvCxnSpPr>
            <a:cxnSpLocks/>
          </p:cNvCxnSpPr>
          <p:nvPr/>
        </p:nvCxnSpPr>
        <p:spPr bwMode="auto">
          <a:xfrm>
            <a:off x="5960368" y="4250426"/>
            <a:ext cx="0" cy="474718"/>
          </a:xfrm>
          <a:prstGeom prst="line">
            <a:avLst/>
          </a:prstGeom>
          <a:ln w="19050">
            <a:solidFill>
              <a:srgbClr val="000000">
                <a:alpha val="50000"/>
              </a:srgbClr>
            </a:solidFill>
            <a:prstDash val="sysDot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4D4D98C7-11DF-46C4-A1BC-1F5BDDB0BE10}"/>
              </a:ext>
            </a:extLst>
          </p:cNvPr>
          <p:cNvCxnSpPr>
            <a:cxnSpLocks/>
          </p:cNvCxnSpPr>
          <p:nvPr/>
        </p:nvCxnSpPr>
        <p:spPr bwMode="auto">
          <a:xfrm>
            <a:off x="8328248" y="1283671"/>
            <a:ext cx="0" cy="2484276"/>
          </a:xfrm>
          <a:prstGeom prst="line">
            <a:avLst/>
          </a:prstGeom>
          <a:ln w="19050">
            <a:solidFill>
              <a:srgbClr val="000000">
                <a:alpha val="50000"/>
              </a:srgbClr>
            </a:solidFill>
            <a:prstDash val="sysDot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BC9E392D-1FC7-4C04-8340-56EBFB2DEAA0}"/>
              </a:ext>
            </a:extLst>
          </p:cNvPr>
          <p:cNvCxnSpPr>
            <a:cxnSpLocks/>
          </p:cNvCxnSpPr>
          <p:nvPr/>
        </p:nvCxnSpPr>
        <p:spPr bwMode="auto">
          <a:xfrm>
            <a:off x="8328248" y="4349079"/>
            <a:ext cx="0" cy="1888233"/>
          </a:xfrm>
          <a:prstGeom prst="line">
            <a:avLst/>
          </a:prstGeom>
          <a:ln w="19050">
            <a:solidFill>
              <a:srgbClr val="000000">
                <a:alpha val="50000"/>
              </a:srgbClr>
            </a:solidFill>
            <a:prstDash val="sysDot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A60934C3-8C1E-4C93-8E8B-A83628D960DB}"/>
              </a:ext>
            </a:extLst>
          </p:cNvPr>
          <p:cNvCxnSpPr>
            <a:cxnSpLocks/>
          </p:cNvCxnSpPr>
          <p:nvPr/>
        </p:nvCxnSpPr>
        <p:spPr bwMode="auto">
          <a:xfrm>
            <a:off x="5940177" y="5999953"/>
            <a:ext cx="0" cy="237359"/>
          </a:xfrm>
          <a:prstGeom prst="line">
            <a:avLst/>
          </a:prstGeom>
          <a:ln w="19050">
            <a:solidFill>
              <a:srgbClr val="000000">
                <a:alpha val="50000"/>
              </a:srgbClr>
            </a:solidFill>
            <a:prstDash val="sysDot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18465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2" grpId="0" animBg="1"/>
      <p:bldP spid="15" grpId="0"/>
      <p:bldP spid="16" grpId="0"/>
      <p:bldP spid="18" grpId="0"/>
      <p:bldP spid="17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57AAE38-C756-47D3-923C-EF87E258A4C6}"/>
              </a:ext>
            </a:extLst>
          </p:cNvPr>
          <p:cNvSpPr/>
          <p:nvPr/>
        </p:nvSpPr>
        <p:spPr bwMode="auto">
          <a:xfrm>
            <a:off x="-1530" y="4221088"/>
            <a:ext cx="12192000" cy="100811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Business Ecosystems</a:t>
            </a:r>
          </a:p>
          <a:p>
            <a:pPr lvl="1"/>
            <a:r>
              <a:rPr lang="en-US" dirty="0"/>
              <a:t>Motivation</a:t>
            </a:r>
          </a:p>
          <a:p>
            <a:pPr lvl="1"/>
            <a:r>
              <a:rPr lang="en-US" dirty="0"/>
              <a:t>Research Questions</a:t>
            </a:r>
            <a:br>
              <a:rPr lang="en-US" dirty="0"/>
            </a:br>
            <a:endParaRPr lang="en-US" dirty="0"/>
          </a:p>
          <a:p>
            <a:r>
              <a:rPr lang="en-US" dirty="0"/>
              <a:t>Business Ecosystem Theory</a:t>
            </a:r>
          </a:p>
          <a:p>
            <a:pPr lvl="1"/>
            <a:r>
              <a:rPr lang="en-US" dirty="0"/>
              <a:t>Systematic Mapping Study</a:t>
            </a:r>
          </a:p>
          <a:p>
            <a:pPr lvl="1"/>
            <a:r>
              <a:rPr lang="en-US" dirty="0"/>
              <a:t>Working Definition</a:t>
            </a:r>
          </a:p>
          <a:p>
            <a:endParaRPr lang="en-US" dirty="0"/>
          </a:p>
          <a:p>
            <a:r>
              <a:rPr lang="en-US" dirty="0"/>
              <a:t>Business Ecosystem Variations</a:t>
            </a:r>
          </a:p>
          <a:p>
            <a:pPr lvl="1"/>
            <a:r>
              <a:rPr lang="en-US" dirty="0"/>
              <a:t>Types</a:t>
            </a:r>
          </a:p>
          <a:p>
            <a:pPr lvl="1"/>
            <a:r>
              <a:rPr lang="en-US" dirty="0"/>
              <a:t>Structures</a:t>
            </a:r>
          </a:p>
          <a:p>
            <a:pPr lvl="1"/>
            <a:r>
              <a:rPr lang="en-US" dirty="0"/>
              <a:t>Types vs. Structures</a:t>
            </a:r>
          </a:p>
          <a:p>
            <a:pPr marL="0" indent="0"/>
            <a:endParaRPr lang="en-US" dirty="0"/>
          </a:p>
          <a:p>
            <a:r>
              <a:rPr lang="en-US" dirty="0"/>
              <a:t>Business Ecosystem Visualization</a:t>
            </a:r>
          </a:p>
          <a:p>
            <a:pPr lvl="1"/>
            <a:r>
              <a:rPr lang="en-US" dirty="0"/>
              <a:t>Approach</a:t>
            </a:r>
          </a:p>
          <a:p>
            <a:pPr lvl="1"/>
            <a:r>
              <a:rPr lang="en-US" dirty="0"/>
              <a:t>Results</a:t>
            </a:r>
          </a:p>
          <a:p>
            <a:endParaRPr lang="en-US" dirty="0"/>
          </a:p>
          <a:p>
            <a:r>
              <a:rPr lang="en-US" dirty="0"/>
              <a:t>Summary of Results</a:t>
            </a:r>
          </a:p>
          <a:p>
            <a:endParaRPr lang="en-US" dirty="0"/>
          </a:p>
          <a:p>
            <a:r>
              <a:rPr lang="en-US" dirty="0"/>
              <a:t>Sources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190208 Riemhofer BA-Thesis-Kick-Out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6743087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8F3FD76A-2E9F-4F4B-9397-197188EF93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184" y="1149714"/>
            <a:ext cx="6102604" cy="455857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1952317-65C1-4542-AE0F-672E4C0C5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Business Ecosystem Visualization - Approach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9D2AFF-1EC3-4F25-985E-D21AAF428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E55AFD-AC30-439E-85B6-7FEC0172C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38E27B09-661D-4B15-8E22-A22062276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190208 Riemhofer BA-Thesis-Kick-Out</a:t>
            </a:r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A74140E-3FCD-40D2-861B-D64466F3B872}"/>
              </a:ext>
            </a:extLst>
          </p:cNvPr>
          <p:cNvSpPr/>
          <p:nvPr/>
        </p:nvSpPr>
        <p:spPr bwMode="auto">
          <a:xfrm>
            <a:off x="5627486" y="1772817"/>
            <a:ext cx="684538" cy="3456384"/>
          </a:xfrm>
          <a:prstGeom prst="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5701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952317-65C1-4542-AE0F-672E4C0C5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Business Ecosystem </a:t>
            </a:r>
            <a:r>
              <a:rPr lang="en-GB" dirty="0"/>
              <a:t>Visualization</a:t>
            </a:r>
            <a:r>
              <a:rPr lang="de-DE" dirty="0"/>
              <a:t> - Approach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9D2AFF-1EC3-4F25-985E-D21AAF428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E55AFD-AC30-439E-85B6-7FEC0172C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38E27B09-661D-4B15-8E22-A22062276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190208 Riemhofer BA-Thesis-Kick-Out</a:t>
            </a:r>
            <a:endParaRPr lang="de-DE" dirty="0"/>
          </a:p>
        </p:txBody>
      </p:sp>
      <p:sp>
        <p:nvSpPr>
          <p:cNvPr id="7" name="Gefaltete Ecke 87">
            <a:extLst>
              <a:ext uri="{FF2B5EF4-FFF2-40B4-BE49-F238E27FC236}">
                <a16:creationId xmlns:a16="http://schemas.microsoft.com/office/drawing/2014/main" id="{E2FC9A62-475C-435E-879D-FDE62BC11A63}"/>
              </a:ext>
            </a:extLst>
          </p:cNvPr>
          <p:cNvSpPr/>
          <p:nvPr/>
        </p:nvSpPr>
        <p:spPr bwMode="auto">
          <a:xfrm>
            <a:off x="461308" y="1510803"/>
            <a:ext cx="1440160" cy="1656184"/>
          </a:xfrm>
          <a:prstGeom prst="foldedCorner">
            <a:avLst>
              <a:gd name="adj" fmla="val 26500"/>
            </a:avLst>
          </a:prstGeom>
          <a:solidFill>
            <a:srgbClr val="C1C8A3"/>
          </a:solidFill>
          <a:ln>
            <a:solidFill>
              <a:schemeClr val="accent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Business Ecosystem: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Definitions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Types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Visualizations and Tools</a:t>
            </a:r>
          </a:p>
        </p:txBody>
      </p:sp>
      <p:pic>
        <p:nvPicPr>
          <p:cNvPr id="8" name="Grafik 7" descr="Laptop">
            <a:extLst>
              <a:ext uri="{FF2B5EF4-FFF2-40B4-BE49-F238E27FC236}">
                <a16:creationId xmlns:a16="http://schemas.microsoft.com/office/drawing/2014/main" id="{AABBE825-8623-47C2-9520-F0FD7ACF6A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81105" y="1268760"/>
            <a:ext cx="2466166" cy="2072460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D5CD7623-62BA-434C-B5E8-7A49EC6B844F}"/>
              </a:ext>
            </a:extLst>
          </p:cNvPr>
          <p:cNvSpPr/>
          <p:nvPr/>
        </p:nvSpPr>
        <p:spPr bwMode="auto">
          <a:xfrm>
            <a:off x="2585161" y="1820237"/>
            <a:ext cx="1440160" cy="745138"/>
          </a:xfrm>
          <a:prstGeom prst="rect">
            <a:avLst/>
          </a:prstGeom>
          <a:solidFill>
            <a:srgbClr val="EDB8A9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Additional Visualizations and Tools</a:t>
            </a:r>
          </a:p>
        </p:txBody>
      </p:sp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517EF604-7F9F-4ADF-A20E-0CD9E385BEC1}"/>
              </a:ext>
            </a:extLst>
          </p:cNvPr>
          <p:cNvSpPr/>
          <p:nvPr/>
        </p:nvSpPr>
        <p:spPr bwMode="auto">
          <a:xfrm rot="5400000">
            <a:off x="1718031" y="3322722"/>
            <a:ext cx="864051" cy="531388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1" name="Gefaltete Ecke 87">
            <a:extLst>
              <a:ext uri="{FF2B5EF4-FFF2-40B4-BE49-F238E27FC236}">
                <a16:creationId xmlns:a16="http://schemas.microsoft.com/office/drawing/2014/main" id="{2F7A0A39-0D7E-4789-B06D-88C217AED84D}"/>
              </a:ext>
            </a:extLst>
          </p:cNvPr>
          <p:cNvSpPr/>
          <p:nvPr/>
        </p:nvSpPr>
        <p:spPr bwMode="auto">
          <a:xfrm>
            <a:off x="1343471" y="4451542"/>
            <a:ext cx="1854575" cy="1068643"/>
          </a:xfrm>
          <a:prstGeom prst="foldedCorner">
            <a:avLst>
              <a:gd name="adj" fmla="val 26500"/>
            </a:avLst>
          </a:prstGeom>
          <a:solidFill>
            <a:srgbClr val="EDB8A9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Visual Analytics: 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Categorization of Visualizations (</a:t>
            </a:r>
            <a:r>
              <a:rPr lang="en-US" sz="1400" dirty="0" err="1">
                <a:solidFill>
                  <a:schemeClr val="tx1"/>
                </a:solidFill>
                <a:cs typeface="Arial" pitchFamily="34" charset="0"/>
              </a:rPr>
              <a:t>Shneiderman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 [10])</a:t>
            </a:r>
          </a:p>
        </p:txBody>
      </p:sp>
      <p:sp>
        <p:nvSpPr>
          <p:cNvPr id="12" name="Pfeil: nach rechts 11">
            <a:extLst>
              <a:ext uri="{FF2B5EF4-FFF2-40B4-BE49-F238E27FC236}">
                <a16:creationId xmlns:a16="http://schemas.microsoft.com/office/drawing/2014/main" id="{01278AA5-8EFF-44F5-B1F0-89C1BD8A614F}"/>
              </a:ext>
            </a:extLst>
          </p:cNvPr>
          <p:cNvSpPr/>
          <p:nvPr/>
        </p:nvSpPr>
        <p:spPr bwMode="auto">
          <a:xfrm>
            <a:off x="3494918" y="4689454"/>
            <a:ext cx="864051" cy="531388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" name="Scrollen: vertikal 4">
            <a:extLst>
              <a:ext uri="{FF2B5EF4-FFF2-40B4-BE49-F238E27FC236}">
                <a16:creationId xmlns:a16="http://schemas.microsoft.com/office/drawing/2014/main" id="{E4A4C4F5-4701-4CDD-97DA-75AC4509F34C}"/>
              </a:ext>
            </a:extLst>
          </p:cNvPr>
          <p:cNvSpPr/>
          <p:nvPr/>
        </p:nvSpPr>
        <p:spPr bwMode="auto">
          <a:xfrm>
            <a:off x="4655840" y="4556403"/>
            <a:ext cx="1512168" cy="892371"/>
          </a:xfrm>
          <a:prstGeom prst="verticalScroll">
            <a:avLst/>
          </a:prstGeom>
          <a:solidFill>
            <a:srgbClr val="C1C8A3"/>
          </a:solidFill>
          <a:ln>
            <a:solidFill>
              <a:schemeClr val="accent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Visualizations used in the Literature</a:t>
            </a:r>
          </a:p>
        </p:txBody>
      </p:sp>
      <p:sp>
        <p:nvSpPr>
          <p:cNvPr id="14" name="Scrollen: vertikal 13">
            <a:extLst>
              <a:ext uri="{FF2B5EF4-FFF2-40B4-BE49-F238E27FC236}">
                <a16:creationId xmlns:a16="http://schemas.microsoft.com/office/drawing/2014/main" id="{03061A23-3C2F-4133-8BFB-7F8CE6A83D2A}"/>
              </a:ext>
            </a:extLst>
          </p:cNvPr>
          <p:cNvSpPr/>
          <p:nvPr/>
        </p:nvSpPr>
        <p:spPr bwMode="auto">
          <a:xfrm>
            <a:off x="6528048" y="4556402"/>
            <a:ext cx="1512168" cy="892371"/>
          </a:xfrm>
          <a:prstGeom prst="verticalScroll">
            <a:avLst/>
          </a:prstGeom>
          <a:solidFill>
            <a:srgbClr val="C4DCF2"/>
          </a:solidFill>
          <a:ln>
            <a:solidFill>
              <a:srgbClr val="0065BD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Visuals used for BE Types</a:t>
            </a:r>
          </a:p>
        </p:txBody>
      </p:sp>
      <p:sp>
        <p:nvSpPr>
          <p:cNvPr id="15" name="Pfeil: nach rechts 14">
            <a:extLst>
              <a:ext uri="{FF2B5EF4-FFF2-40B4-BE49-F238E27FC236}">
                <a16:creationId xmlns:a16="http://schemas.microsoft.com/office/drawing/2014/main" id="{0D042614-0214-4B1A-8946-7981020DE57D}"/>
              </a:ext>
            </a:extLst>
          </p:cNvPr>
          <p:cNvSpPr/>
          <p:nvPr/>
        </p:nvSpPr>
        <p:spPr bwMode="auto">
          <a:xfrm rot="16200000">
            <a:off x="5933403" y="3334237"/>
            <a:ext cx="864051" cy="531388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3" name="Flussdiagramm: Magnetplattenspeicher 12">
            <a:extLst>
              <a:ext uri="{FF2B5EF4-FFF2-40B4-BE49-F238E27FC236}">
                <a16:creationId xmlns:a16="http://schemas.microsoft.com/office/drawing/2014/main" id="{D6528163-6C09-44A8-B056-CBE7755CA3FE}"/>
              </a:ext>
            </a:extLst>
          </p:cNvPr>
          <p:cNvSpPr/>
          <p:nvPr/>
        </p:nvSpPr>
        <p:spPr bwMode="auto">
          <a:xfrm>
            <a:off x="5497597" y="1978533"/>
            <a:ext cx="1728192" cy="864052"/>
          </a:xfrm>
          <a:prstGeom prst="flowChartMagneticDisk">
            <a:avLst/>
          </a:prstGeom>
          <a:solidFill>
            <a:srgbClr val="EDB8A9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Existing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BE Visualization Tools</a:t>
            </a:r>
          </a:p>
        </p:txBody>
      </p:sp>
      <p:sp>
        <p:nvSpPr>
          <p:cNvPr id="17" name="Scrollen: vertikal 16">
            <a:extLst>
              <a:ext uri="{FF2B5EF4-FFF2-40B4-BE49-F238E27FC236}">
                <a16:creationId xmlns:a16="http://schemas.microsoft.com/office/drawing/2014/main" id="{82699396-C80C-456D-878D-5EF71979F341}"/>
              </a:ext>
            </a:extLst>
          </p:cNvPr>
          <p:cNvSpPr/>
          <p:nvPr/>
        </p:nvSpPr>
        <p:spPr bwMode="auto">
          <a:xfrm>
            <a:off x="9155881" y="1820237"/>
            <a:ext cx="1910028" cy="879021"/>
          </a:xfrm>
          <a:prstGeom prst="verticalScroll">
            <a:avLst/>
          </a:prstGeom>
          <a:solidFill>
            <a:srgbClr val="EDB8A9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Criteria for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suitable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visualization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tools</a:t>
            </a:r>
            <a:endParaRPr lang="de-DE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Pfeil: nach rechts 17">
            <a:extLst>
              <a:ext uri="{FF2B5EF4-FFF2-40B4-BE49-F238E27FC236}">
                <a16:creationId xmlns:a16="http://schemas.microsoft.com/office/drawing/2014/main" id="{203CF476-50A1-4330-B782-E2E0DD79FA1C}"/>
              </a:ext>
            </a:extLst>
          </p:cNvPr>
          <p:cNvSpPr/>
          <p:nvPr/>
        </p:nvSpPr>
        <p:spPr bwMode="auto">
          <a:xfrm>
            <a:off x="7824192" y="2065578"/>
            <a:ext cx="864051" cy="531388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9" name="Pfeil: nach rechts 18">
            <a:extLst>
              <a:ext uri="{FF2B5EF4-FFF2-40B4-BE49-F238E27FC236}">
                <a16:creationId xmlns:a16="http://schemas.microsoft.com/office/drawing/2014/main" id="{BEBF72EA-E4AF-4A37-9F57-55500035FE17}"/>
              </a:ext>
            </a:extLst>
          </p:cNvPr>
          <p:cNvSpPr/>
          <p:nvPr/>
        </p:nvSpPr>
        <p:spPr bwMode="auto">
          <a:xfrm rot="5400000">
            <a:off x="9756497" y="3334237"/>
            <a:ext cx="864051" cy="531388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Band: nach oben gekippt 19">
            <a:extLst>
              <a:ext uri="{FF2B5EF4-FFF2-40B4-BE49-F238E27FC236}">
                <a16:creationId xmlns:a16="http://schemas.microsoft.com/office/drawing/2014/main" id="{7815B3E3-E58B-49F2-84B7-5AFB4DF8262B}"/>
              </a:ext>
            </a:extLst>
          </p:cNvPr>
          <p:cNvSpPr/>
          <p:nvPr/>
        </p:nvSpPr>
        <p:spPr bwMode="auto">
          <a:xfrm>
            <a:off x="8811089" y="4232642"/>
            <a:ext cx="2880320" cy="1068644"/>
          </a:xfrm>
          <a:prstGeom prst="ribbon2">
            <a:avLst>
              <a:gd name="adj1" fmla="val 16667"/>
              <a:gd name="adj2" fmla="val 68471"/>
            </a:avLst>
          </a:prstGeom>
          <a:solidFill>
            <a:srgbClr val="EDB8A9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de-DE" sz="1400" b="1" dirty="0" err="1">
                <a:solidFill>
                  <a:schemeClr val="tx1"/>
                </a:solidFill>
                <a:cs typeface="Arial" pitchFamily="34" charset="0"/>
              </a:rPr>
              <a:t>Recommendations</a:t>
            </a:r>
            <a:r>
              <a:rPr lang="de-DE" sz="1400" b="1" dirty="0">
                <a:solidFill>
                  <a:schemeClr val="tx1"/>
                </a:solidFill>
                <a:cs typeface="Arial" pitchFamily="34" charset="0"/>
              </a:rPr>
              <a:t> of Visualizations and Visualization Tools</a:t>
            </a:r>
          </a:p>
        </p:txBody>
      </p:sp>
      <p:sp>
        <p:nvSpPr>
          <p:cNvPr id="21" name="Kreuz 20">
            <a:extLst>
              <a:ext uri="{FF2B5EF4-FFF2-40B4-BE49-F238E27FC236}">
                <a16:creationId xmlns:a16="http://schemas.microsoft.com/office/drawing/2014/main" id="{6AF4CD86-CD2F-480A-A479-C9910C01D0EC}"/>
              </a:ext>
            </a:extLst>
          </p:cNvPr>
          <p:cNvSpPr/>
          <p:nvPr/>
        </p:nvSpPr>
        <p:spPr bwMode="auto">
          <a:xfrm>
            <a:off x="1990492" y="2065578"/>
            <a:ext cx="382379" cy="384453"/>
          </a:xfrm>
          <a:prstGeom prst="plus">
            <a:avLst>
              <a:gd name="adj" fmla="val 3587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2" name="Kreuz 21">
            <a:extLst>
              <a:ext uri="{FF2B5EF4-FFF2-40B4-BE49-F238E27FC236}">
                <a16:creationId xmlns:a16="http://schemas.microsoft.com/office/drawing/2014/main" id="{84B86366-452E-4EF2-A946-1A2CC254BF90}"/>
              </a:ext>
            </a:extLst>
          </p:cNvPr>
          <p:cNvSpPr/>
          <p:nvPr/>
        </p:nvSpPr>
        <p:spPr bwMode="auto">
          <a:xfrm>
            <a:off x="6163199" y="4797821"/>
            <a:ext cx="382379" cy="384453"/>
          </a:xfrm>
          <a:prstGeom prst="plus">
            <a:avLst>
              <a:gd name="adj" fmla="val 3587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6340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5" grpId="0" animBg="1"/>
      <p:bldP spid="14" grpId="0" animBg="1"/>
      <p:bldP spid="15" grpId="0" animBg="1"/>
      <p:bldP spid="13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rafik 29">
            <a:extLst>
              <a:ext uri="{FF2B5EF4-FFF2-40B4-BE49-F238E27FC236}">
                <a16:creationId xmlns:a16="http://schemas.microsoft.com/office/drawing/2014/main" id="{7E27DE40-C12C-4749-AF3C-0EA573F268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677" y="4718725"/>
            <a:ext cx="1486805" cy="148680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1952317-65C1-4542-AE0F-672E4C0C5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Business Ecosystem Visualization - Results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9D2AFF-1EC3-4F25-985E-D21AAF428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E55AFD-AC30-439E-85B6-7FEC0172C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38E27B09-661D-4B15-8E22-A22062276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190208 Riemhofer BA-Thesis-Kick-Out</a:t>
            </a:r>
            <a:endParaRPr lang="de-DE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3EFD967E-1914-40F8-A4DB-B7BA0D20F0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897" y="4393206"/>
            <a:ext cx="1897857" cy="1369340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8133976D-DC62-4425-B88C-FBEB553B53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080" y="2948587"/>
            <a:ext cx="1994413" cy="102029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F488E8AC-A828-43A4-9DDE-E2A2757894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350" y="4525630"/>
            <a:ext cx="1177186" cy="1177186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61039B71-4628-4B8A-B421-CFF770A024A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376" y="2873055"/>
            <a:ext cx="1624714" cy="1189400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18D670C6-F2FD-420D-9F90-19EE644AEEB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1" y="3843274"/>
            <a:ext cx="2496839" cy="173042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C188861A-411E-4C46-BCD7-5FD18B4533B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3819207"/>
            <a:ext cx="2343347" cy="871889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66C43F7D-D045-4F33-A5DA-DF9BB5F68A2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409" y="4906647"/>
            <a:ext cx="1189401" cy="1189401"/>
          </a:xfrm>
          <a:prstGeom prst="rect">
            <a:avLst/>
          </a:prstGeom>
        </p:spPr>
      </p:pic>
      <p:sp>
        <p:nvSpPr>
          <p:cNvPr id="33" name="Rechteck 32">
            <a:extLst>
              <a:ext uri="{FF2B5EF4-FFF2-40B4-BE49-F238E27FC236}">
                <a16:creationId xmlns:a16="http://schemas.microsoft.com/office/drawing/2014/main" id="{A9C53BDB-1C75-4CE8-B9EA-1893991B5FB9}"/>
              </a:ext>
            </a:extLst>
          </p:cNvPr>
          <p:cNvSpPr/>
          <p:nvPr/>
        </p:nvSpPr>
        <p:spPr>
          <a:xfrm>
            <a:off x="332904" y="6093297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URLs of the images on slide 26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8A437627-9D6F-44DD-BCE3-D98A598FDC87}"/>
              </a:ext>
            </a:extLst>
          </p:cNvPr>
          <p:cNvSpPr txBox="1"/>
          <p:nvPr/>
        </p:nvSpPr>
        <p:spPr>
          <a:xfrm>
            <a:off x="4043744" y="4658943"/>
            <a:ext cx="865626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>
                <a:latin typeface="Arial" pitchFamily="34" charset="0"/>
              </a:rPr>
              <a:t>Tree </a:t>
            </a:r>
            <a:r>
              <a:rPr lang="de-DE" sz="1200" dirty="0" err="1">
                <a:latin typeface="Arial" pitchFamily="34" charset="0"/>
              </a:rPr>
              <a:t>Map</a:t>
            </a:r>
            <a:endParaRPr lang="de-DE" sz="1200" dirty="0">
              <a:latin typeface="Arial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BB9483D8-46EB-44DF-8AA8-826FBF89AD38}"/>
              </a:ext>
            </a:extLst>
          </p:cNvPr>
          <p:cNvSpPr txBox="1"/>
          <p:nvPr/>
        </p:nvSpPr>
        <p:spPr>
          <a:xfrm>
            <a:off x="2976750" y="6058230"/>
            <a:ext cx="1463066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err="1">
                <a:latin typeface="Arial" pitchFamily="34" charset="0"/>
              </a:rPr>
              <a:t>Sunburst</a:t>
            </a:r>
            <a:r>
              <a:rPr lang="de-DE" sz="1200" dirty="0">
                <a:latin typeface="Arial" pitchFamily="34" charset="0"/>
              </a:rPr>
              <a:t> </a:t>
            </a:r>
            <a:r>
              <a:rPr lang="de-DE" sz="1200" dirty="0" err="1">
                <a:latin typeface="Arial" pitchFamily="34" charset="0"/>
              </a:rPr>
              <a:t>Diagram</a:t>
            </a:r>
            <a:endParaRPr lang="de-DE" sz="1200" dirty="0">
              <a:latin typeface="Arial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355346B-A342-4EC1-A3C0-E026B382A73C}"/>
              </a:ext>
            </a:extLst>
          </p:cNvPr>
          <p:cNvSpPr txBox="1"/>
          <p:nvPr/>
        </p:nvSpPr>
        <p:spPr>
          <a:xfrm>
            <a:off x="4631404" y="6087716"/>
            <a:ext cx="132058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err="1">
                <a:latin typeface="Arial" pitchFamily="34" charset="0"/>
              </a:rPr>
              <a:t>Hyperbolic</a:t>
            </a:r>
            <a:r>
              <a:rPr lang="de-DE" sz="1200" dirty="0">
                <a:latin typeface="Arial" pitchFamily="34" charset="0"/>
              </a:rPr>
              <a:t> Tree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FC0333C7-2785-409A-BD33-1DAC432B1FDA}"/>
              </a:ext>
            </a:extLst>
          </p:cNvPr>
          <p:cNvSpPr txBox="1"/>
          <p:nvPr/>
        </p:nvSpPr>
        <p:spPr>
          <a:xfrm>
            <a:off x="7075259" y="3946697"/>
            <a:ext cx="140345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err="1">
                <a:latin typeface="Arial" pitchFamily="34" charset="0"/>
              </a:rPr>
              <a:t>Directed</a:t>
            </a:r>
            <a:r>
              <a:rPr lang="de-DE" sz="1200" dirty="0">
                <a:latin typeface="Arial" pitchFamily="34" charset="0"/>
              </a:rPr>
              <a:t> Network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F32DCC3F-943E-4921-8534-5BB0B4A519DD}"/>
              </a:ext>
            </a:extLst>
          </p:cNvPr>
          <p:cNvSpPr txBox="1"/>
          <p:nvPr/>
        </p:nvSpPr>
        <p:spPr>
          <a:xfrm>
            <a:off x="9685095" y="3937200"/>
            <a:ext cx="1177186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err="1">
                <a:latin typeface="Arial" pitchFamily="34" charset="0"/>
              </a:rPr>
              <a:t>Node</a:t>
            </a:r>
            <a:r>
              <a:rPr lang="de-DE" sz="1200" dirty="0">
                <a:latin typeface="Arial" pitchFamily="34" charset="0"/>
              </a:rPr>
              <a:t> Network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25150146-09BE-4C20-9A45-195F155CD073}"/>
              </a:ext>
            </a:extLst>
          </p:cNvPr>
          <p:cNvSpPr txBox="1"/>
          <p:nvPr/>
        </p:nvSpPr>
        <p:spPr>
          <a:xfrm>
            <a:off x="7248128" y="5722215"/>
            <a:ext cx="140345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err="1">
                <a:latin typeface="Arial" pitchFamily="34" charset="0"/>
              </a:rPr>
              <a:t>Chord</a:t>
            </a:r>
            <a:r>
              <a:rPr lang="de-DE" sz="1200" dirty="0">
                <a:latin typeface="Arial" pitchFamily="34" charset="0"/>
              </a:rPr>
              <a:t> </a:t>
            </a:r>
            <a:r>
              <a:rPr lang="de-DE" sz="1200" dirty="0" err="1">
                <a:latin typeface="Arial" pitchFamily="34" charset="0"/>
              </a:rPr>
              <a:t>Diagram</a:t>
            </a:r>
            <a:endParaRPr lang="de-DE" sz="1200" dirty="0">
              <a:latin typeface="Arial" pitchFamily="34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545C57EF-C68A-4459-9EDD-E5CEF31F54ED}"/>
              </a:ext>
            </a:extLst>
          </p:cNvPr>
          <p:cNvSpPr txBox="1"/>
          <p:nvPr/>
        </p:nvSpPr>
        <p:spPr>
          <a:xfrm>
            <a:off x="10026896" y="5722215"/>
            <a:ext cx="661655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>
                <a:latin typeface="Arial" pitchFamily="34" charset="0"/>
              </a:rPr>
              <a:t>Matrix</a:t>
            </a:r>
          </a:p>
        </p:txBody>
      </p: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1C3613AD-C75E-4320-8B18-22159545B660}"/>
              </a:ext>
            </a:extLst>
          </p:cNvPr>
          <p:cNvCxnSpPr/>
          <p:nvPr/>
        </p:nvCxnSpPr>
        <p:spPr bwMode="auto">
          <a:xfrm>
            <a:off x="6384032" y="1027197"/>
            <a:ext cx="0" cy="533751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EC98FF84-3B8A-42E8-9287-5128CF17057C}"/>
              </a:ext>
            </a:extLst>
          </p:cNvPr>
          <p:cNvCxnSpPr>
            <a:cxnSpLocks/>
          </p:cNvCxnSpPr>
          <p:nvPr/>
        </p:nvCxnSpPr>
        <p:spPr bwMode="auto">
          <a:xfrm>
            <a:off x="407368" y="3717032"/>
            <a:ext cx="5976664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" name="Grafik 4">
            <a:extLst>
              <a:ext uri="{FF2B5EF4-FFF2-40B4-BE49-F238E27FC236}">
                <a16:creationId xmlns:a16="http://schemas.microsoft.com/office/drawing/2014/main" id="{F97C6D44-7873-4DB2-8D04-FC867BB6AB7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80" y="1180431"/>
            <a:ext cx="5786559" cy="230275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139490F6-B6DF-486C-9A38-B6EE0251D0B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977" y="1038488"/>
            <a:ext cx="3527376" cy="179103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317007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57AAE38-C756-47D3-923C-EF87E258A4C6}"/>
              </a:ext>
            </a:extLst>
          </p:cNvPr>
          <p:cNvSpPr/>
          <p:nvPr/>
        </p:nvSpPr>
        <p:spPr bwMode="auto">
          <a:xfrm>
            <a:off x="0" y="952502"/>
            <a:ext cx="12192000" cy="89232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Business Ecosystems</a:t>
            </a:r>
          </a:p>
          <a:p>
            <a:pPr lvl="1"/>
            <a:r>
              <a:rPr lang="en-US" dirty="0"/>
              <a:t>Motivation</a:t>
            </a:r>
          </a:p>
          <a:p>
            <a:pPr lvl="1"/>
            <a:r>
              <a:rPr lang="en-US" dirty="0"/>
              <a:t>Research Questions</a:t>
            </a:r>
            <a:br>
              <a:rPr lang="en-US" dirty="0"/>
            </a:br>
            <a:endParaRPr lang="en-US" dirty="0"/>
          </a:p>
          <a:p>
            <a:r>
              <a:rPr lang="en-US" dirty="0"/>
              <a:t>Business Ecosystem Theory</a:t>
            </a:r>
          </a:p>
          <a:p>
            <a:pPr lvl="1"/>
            <a:r>
              <a:rPr lang="en-US" dirty="0"/>
              <a:t>Systematic Mapping Study</a:t>
            </a:r>
          </a:p>
          <a:p>
            <a:pPr lvl="1"/>
            <a:r>
              <a:rPr lang="en-US" dirty="0"/>
              <a:t>Working Definition</a:t>
            </a:r>
          </a:p>
          <a:p>
            <a:endParaRPr lang="en-US" dirty="0"/>
          </a:p>
          <a:p>
            <a:r>
              <a:rPr lang="en-US" dirty="0"/>
              <a:t>Business Ecosystem Variations</a:t>
            </a:r>
          </a:p>
          <a:p>
            <a:pPr lvl="1"/>
            <a:r>
              <a:rPr lang="en-US" dirty="0"/>
              <a:t>Types</a:t>
            </a:r>
          </a:p>
          <a:p>
            <a:pPr lvl="1"/>
            <a:r>
              <a:rPr lang="en-US" dirty="0"/>
              <a:t>Structures</a:t>
            </a:r>
          </a:p>
          <a:p>
            <a:pPr lvl="1"/>
            <a:r>
              <a:rPr lang="en-US" dirty="0"/>
              <a:t>Types vs. Structures</a:t>
            </a:r>
          </a:p>
          <a:p>
            <a:pPr marL="0" indent="0"/>
            <a:endParaRPr lang="en-US" dirty="0"/>
          </a:p>
          <a:p>
            <a:r>
              <a:rPr lang="en-US" dirty="0"/>
              <a:t>Business Ecosystem Visualization</a:t>
            </a:r>
          </a:p>
          <a:p>
            <a:pPr lvl="1"/>
            <a:r>
              <a:rPr lang="en-US" dirty="0"/>
              <a:t>Approach</a:t>
            </a:r>
          </a:p>
          <a:p>
            <a:pPr lvl="1"/>
            <a:r>
              <a:rPr lang="en-US" dirty="0"/>
              <a:t>Results</a:t>
            </a:r>
          </a:p>
          <a:p>
            <a:endParaRPr lang="en-US" dirty="0"/>
          </a:p>
          <a:p>
            <a:r>
              <a:rPr lang="en-US" dirty="0"/>
              <a:t>Summary of Results</a:t>
            </a:r>
          </a:p>
          <a:p>
            <a:endParaRPr lang="en-US" dirty="0"/>
          </a:p>
          <a:p>
            <a:r>
              <a:rPr lang="en-US" dirty="0"/>
              <a:t>Sources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190208 Riemhofer BA-Thesis-Kick-Out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38504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952317-65C1-4542-AE0F-672E4C0C5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Business Ecosystem Visualization - Results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9D2AFF-1EC3-4F25-985E-D21AAF428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E55AFD-AC30-439E-85B6-7FEC0172C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38E27B09-661D-4B15-8E22-A22062276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190208 Riemhofer BA-Thesis-Kick-Out</a:t>
            </a:r>
            <a:endParaRPr lang="de-DE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A9C53BDB-1C75-4CE8-B9EA-1893991B5FB9}"/>
              </a:ext>
            </a:extLst>
          </p:cNvPr>
          <p:cNvSpPr/>
          <p:nvPr/>
        </p:nvSpPr>
        <p:spPr>
          <a:xfrm>
            <a:off x="332904" y="6093297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URLs of the images on slide 26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250AEBF-1858-4857-B380-F6EDEB0952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070" y="1205001"/>
            <a:ext cx="1398568" cy="94965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5035407-83BD-4DC2-B811-8990622746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741" y="1134813"/>
            <a:ext cx="886922" cy="137755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812E3FDA-D793-4039-B626-C8EFF794F1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3468" y="3153766"/>
            <a:ext cx="1618861" cy="15586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96502D4-17B2-4B10-908E-5728E9B4D2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594" y="3226030"/>
            <a:ext cx="1919536" cy="1079739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AC273369-E286-4F19-BD48-CD1A56103CE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337" y="4897431"/>
            <a:ext cx="1785791" cy="1162739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715AC83A-D1B4-4007-95DC-BC50FF4944B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682" y="1183678"/>
            <a:ext cx="886923" cy="13581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7365CCFA-44C3-4153-82EC-D4588F98DB8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3184" y="1122485"/>
            <a:ext cx="2050991" cy="1353303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03ED803C-B1F2-4A05-B904-C8F67448D76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98" y="3213191"/>
            <a:ext cx="2622541" cy="1079739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3CFF9DBB-F50B-4C83-9C6A-26F092D3F91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11" y="4656802"/>
            <a:ext cx="1301395" cy="1301395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8921A8AF-01E7-45CC-8C3E-7D9302E634F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472" y="4645593"/>
            <a:ext cx="1618861" cy="1214146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CF7884BA-CA34-4323-8DA4-2B4A4D05205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280" y="3160933"/>
            <a:ext cx="2210017" cy="1131997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0C11DC6A-B08F-4D44-8E9D-BF487BC615B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32" y="3076882"/>
            <a:ext cx="1628803" cy="1225969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F2DEF357-B9B0-40DA-B9D6-BF93CF122BB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090" y="4659971"/>
            <a:ext cx="1870572" cy="1348688"/>
          </a:xfrm>
          <a:prstGeom prst="rect">
            <a:avLst/>
          </a:prstGeom>
        </p:spPr>
      </p:pic>
      <p:sp>
        <p:nvSpPr>
          <p:cNvPr id="49" name="Rechteck 48">
            <a:extLst>
              <a:ext uri="{FF2B5EF4-FFF2-40B4-BE49-F238E27FC236}">
                <a16:creationId xmlns:a16="http://schemas.microsoft.com/office/drawing/2014/main" id="{C6140811-55C8-4555-923A-5F2E098D77D3}"/>
              </a:ext>
            </a:extLst>
          </p:cNvPr>
          <p:cNvSpPr/>
          <p:nvPr/>
        </p:nvSpPr>
        <p:spPr bwMode="auto">
          <a:xfrm>
            <a:off x="5743912" y="3065338"/>
            <a:ext cx="1628803" cy="1235319"/>
          </a:xfrm>
          <a:prstGeom prst="rect">
            <a:avLst/>
          </a:prstGeom>
          <a:noFill/>
          <a:ln w="7620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8452D7FF-75B2-4BD1-9099-D6EFA4AFD64B}"/>
              </a:ext>
            </a:extLst>
          </p:cNvPr>
          <p:cNvSpPr txBox="1"/>
          <p:nvPr/>
        </p:nvSpPr>
        <p:spPr>
          <a:xfrm>
            <a:off x="950393" y="4280181"/>
            <a:ext cx="1628803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err="1">
                <a:latin typeface="Arial" pitchFamily="34" charset="0"/>
              </a:rPr>
              <a:t>Moore‘s</a:t>
            </a:r>
            <a:r>
              <a:rPr lang="de-DE" sz="1200" dirty="0">
                <a:latin typeface="Arial" pitchFamily="34" charset="0"/>
              </a:rPr>
              <a:t> Framework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C2755FC2-6F53-4F88-B01B-89B7D5CAD595}"/>
              </a:ext>
            </a:extLst>
          </p:cNvPr>
          <p:cNvSpPr txBox="1"/>
          <p:nvPr/>
        </p:nvSpPr>
        <p:spPr>
          <a:xfrm>
            <a:off x="697840" y="5891942"/>
            <a:ext cx="951966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>
                <a:latin typeface="Arial" pitchFamily="34" charset="0"/>
              </a:rPr>
              <a:t>Bar Chart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427AD3FB-5ABD-4C9B-AA1D-2291A9292080}"/>
              </a:ext>
            </a:extLst>
          </p:cNvPr>
          <p:cNvSpPr txBox="1"/>
          <p:nvPr/>
        </p:nvSpPr>
        <p:spPr>
          <a:xfrm>
            <a:off x="2798728" y="5924020"/>
            <a:ext cx="1121733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>
                <a:latin typeface="Arial" pitchFamily="34" charset="0"/>
              </a:rPr>
              <a:t>Bubble Chart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CC5D767D-B536-4104-9F4B-F9A26FDAD558}"/>
              </a:ext>
            </a:extLst>
          </p:cNvPr>
          <p:cNvSpPr txBox="1"/>
          <p:nvPr/>
        </p:nvSpPr>
        <p:spPr>
          <a:xfrm>
            <a:off x="5142504" y="5971001"/>
            <a:ext cx="102550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err="1">
                <a:latin typeface="Arial" pitchFamily="34" charset="0"/>
              </a:rPr>
              <a:t>Scatter</a:t>
            </a:r>
            <a:r>
              <a:rPr lang="de-DE" sz="1200" dirty="0">
                <a:latin typeface="Arial" pitchFamily="34" charset="0"/>
              </a:rPr>
              <a:t> Plot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0C6FB92B-71B5-4AB1-B4BD-F824A5164919}"/>
              </a:ext>
            </a:extLst>
          </p:cNvPr>
          <p:cNvSpPr txBox="1"/>
          <p:nvPr/>
        </p:nvSpPr>
        <p:spPr>
          <a:xfrm>
            <a:off x="3614244" y="4283955"/>
            <a:ext cx="951966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>
                <a:latin typeface="Arial" pitchFamily="34" charset="0"/>
              </a:rPr>
              <a:t>Line Chart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64181E79-3EA7-4E82-806D-998522680BEC}"/>
              </a:ext>
            </a:extLst>
          </p:cNvPr>
          <p:cNvSpPr txBox="1"/>
          <p:nvPr/>
        </p:nvSpPr>
        <p:spPr>
          <a:xfrm>
            <a:off x="6050274" y="4280181"/>
            <a:ext cx="1150068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>
                <a:latin typeface="Arial" pitchFamily="34" charset="0"/>
              </a:rPr>
              <a:t>Venn </a:t>
            </a:r>
            <a:r>
              <a:rPr lang="de-DE" sz="1200" dirty="0" err="1">
                <a:latin typeface="Arial" pitchFamily="34" charset="0"/>
              </a:rPr>
              <a:t>Diagram</a:t>
            </a:r>
            <a:endParaRPr lang="de-DE" sz="1200" dirty="0">
              <a:latin typeface="Arial" pitchFamily="34" charset="0"/>
            </a:endParaRP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74F22E76-9878-463A-94D9-527148BB538E}"/>
              </a:ext>
            </a:extLst>
          </p:cNvPr>
          <p:cNvSpPr txBox="1"/>
          <p:nvPr/>
        </p:nvSpPr>
        <p:spPr>
          <a:xfrm>
            <a:off x="10275400" y="4507093"/>
            <a:ext cx="1832232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>
                <a:latin typeface="Arial" pitchFamily="34" charset="0"/>
              </a:rPr>
              <a:t>Connection </a:t>
            </a:r>
            <a:r>
              <a:rPr lang="de-DE" sz="1200" dirty="0" err="1">
                <a:latin typeface="Arial" pitchFamily="34" charset="0"/>
              </a:rPr>
              <a:t>Map</a:t>
            </a:r>
            <a:endParaRPr lang="de-DE" sz="1200" dirty="0">
              <a:latin typeface="Arial" pitchFamily="34" charset="0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884441ED-2099-4EBE-B7D0-1CF7E020DBE5}"/>
              </a:ext>
            </a:extLst>
          </p:cNvPr>
          <p:cNvSpPr txBox="1"/>
          <p:nvPr/>
        </p:nvSpPr>
        <p:spPr>
          <a:xfrm>
            <a:off x="9991847" y="5400354"/>
            <a:ext cx="868608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err="1">
                <a:latin typeface="Arial" pitchFamily="34" charset="0"/>
              </a:rPr>
              <a:t>Dot</a:t>
            </a:r>
            <a:r>
              <a:rPr lang="de-DE" sz="1200" dirty="0">
                <a:latin typeface="Arial" pitchFamily="34" charset="0"/>
              </a:rPr>
              <a:t> </a:t>
            </a:r>
            <a:r>
              <a:rPr lang="de-DE" sz="1200" dirty="0" err="1">
                <a:latin typeface="Arial" pitchFamily="34" charset="0"/>
              </a:rPr>
              <a:t>Map</a:t>
            </a:r>
            <a:endParaRPr lang="de-DE" sz="1200" dirty="0">
              <a:latin typeface="Arial" pitchFamily="34" charset="0"/>
            </a:endParaRP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0E3965F5-A52B-480F-A601-8FB09E9FB85E}"/>
              </a:ext>
            </a:extLst>
          </p:cNvPr>
          <p:cNvSpPr txBox="1"/>
          <p:nvPr/>
        </p:nvSpPr>
        <p:spPr>
          <a:xfrm>
            <a:off x="10038128" y="2506213"/>
            <a:ext cx="81823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>
                <a:latin typeface="Arial" pitchFamily="34" charset="0"/>
              </a:rPr>
              <a:t>Timeline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D4E801CA-A418-433F-BFD9-F0581211D1D1}"/>
              </a:ext>
            </a:extLst>
          </p:cNvPr>
          <p:cNvSpPr txBox="1"/>
          <p:nvPr/>
        </p:nvSpPr>
        <p:spPr>
          <a:xfrm>
            <a:off x="6728134" y="2240006"/>
            <a:ext cx="532337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>
                <a:latin typeface="Arial" pitchFamily="34" charset="0"/>
              </a:rPr>
              <a:t>List</a:t>
            </a:r>
          </a:p>
        </p:txBody>
      </p: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7828CDC5-CF6C-4062-8D8C-693F3ACF97AA}"/>
              </a:ext>
            </a:extLst>
          </p:cNvPr>
          <p:cNvCxnSpPr>
            <a:cxnSpLocks/>
          </p:cNvCxnSpPr>
          <p:nvPr/>
        </p:nvCxnSpPr>
        <p:spPr bwMode="auto">
          <a:xfrm>
            <a:off x="7904489" y="1086688"/>
            <a:ext cx="0" cy="522205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3C16BBA2-4321-42D2-8A7C-0A3A6870F18B}"/>
              </a:ext>
            </a:extLst>
          </p:cNvPr>
          <p:cNvCxnSpPr/>
          <p:nvPr/>
        </p:nvCxnSpPr>
        <p:spPr bwMode="auto">
          <a:xfrm>
            <a:off x="5142504" y="1025512"/>
            <a:ext cx="0" cy="20046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37908AC3-11B9-4881-9D5E-8699538BEED0}"/>
              </a:ext>
            </a:extLst>
          </p:cNvPr>
          <p:cNvCxnSpPr>
            <a:cxnSpLocks/>
          </p:cNvCxnSpPr>
          <p:nvPr/>
        </p:nvCxnSpPr>
        <p:spPr bwMode="auto">
          <a:xfrm>
            <a:off x="5142504" y="3030160"/>
            <a:ext cx="6715063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Grafik 6">
            <a:extLst>
              <a:ext uri="{FF2B5EF4-FFF2-40B4-BE49-F238E27FC236}">
                <a16:creationId xmlns:a16="http://schemas.microsoft.com/office/drawing/2014/main" id="{1FBA124D-14F8-489A-A37A-54942633D14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98" y="1066268"/>
            <a:ext cx="4564485" cy="195315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311329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952317-65C1-4542-AE0F-672E4C0C5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Business Ecosystem Visualization – Results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9D2AFF-1EC3-4F25-985E-D21AAF428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E55AFD-AC30-439E-85B6-7FEC0172C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38E27B09-661D-4B15-8E22-A22062276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190208 Riemhofer BA-Thesis-Kick-Out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EBA2750-E1EA-494F-97FA-17635A22C2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139" y="1202077"/>
            <a:ext cx="1650892" cy="11723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73142B73-6F4B-47CF-96BF-44B99FCA82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27" y="1126343"/>
            <a:ext cx="1650892" cy="1208564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10A2D974-E9C0-49E1-84B9-BC0BEAD5DB24}"/>
              </a:ext>
            </a:extLst>
          </p:cNvPr>
          <p:cNvSpPr txBox="1"/>
          <p:nvPr/>
        </p:nvSpPr>
        <p:spPr>
          <a:xfrm>
            <a:off x="2521750" y="1603561"/>
            <a:ext cx="58135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vs.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5AD736AB-CCEA-4DF0-815C-0313707BF2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78" y="2759104"/>
            <a:ext cx="1836666" cy="1399239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7CFF0E16-FA19-4E3E-AA64-769695F890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126" y="2725156"/>
            <a:ext cx="1898915" cy="1424186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C96F28D5-EE14-4BCF-BF8D-416AEF993B63}"/>
              </a:ext>
            </a:extLst>
          </p:cNvPr>
          <p:cNvSpPr txBox="1"/>
          <p:nvPr/>
        </p:nvSpPr>
        <p:spPr>
          <a:xfrm>
            <a:off x="2632654" y="3230254"/>
            <a:ext cx="58135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vs.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0AED2535-A488-43A4-A9DE-B5B02463650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188" y="1073682"/>
            <a:ext cx="1800199" cy="1198764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5DBF883D-28B8-4F2C-948E-5C50106DB49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921" y="1075231"/>
            <a:ext cx="1953352" cy="1197215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DA87EF2F-A8F0-4688-889D-E6E3FE33C8AB}"/>
              </a:ext>
            </a:extLst>
          </p:cNvPr>
          <p:cNvSpPr txBox="1"/>
          <p:nvPr/>
        </p:nvSpPr>
        <p:spPr>
          <a:xfrm>
            <a:off x="8145885" y="1591103"/>
            <a:ext cx="58135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vs.</a:t>
            </a:r>
          </a:p>
        </p:txBody>
      </p: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D3A7D83B-30E8-4A32-81C7-716A11EC257A}"/>
              </a:ext>
            </a:extLst>
          </p:cNvPr>
          <p:cNvSpPr/>
          <p:nvPr/>
        </p:nvSpPr>
        <p:spPr bwMode="auto">
          <a:xfrm>
            <a:off x="366803" y="967802"/>
            <a:ext cx="5184576" cy="1419807"/>
          </a:xfrm>
          <a:prstGeom prst="round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2342BB5F-6EA9-4845-844B-E088E19B029E}"/>
              </a:ext>
            </a:extLst>
          </p:cNvPr>
          <p:cNvSpPr/>
          <p:nvPr/>
        </p:nvSpPr>
        <p:spPr bwMode="auto">
          <a:xfrm>
            <a:off x="366803" y="2621884"/>
            <a:ext cx="5184576" cy="1671132"/>
          </a:xfrm>
          <a:prstGeom prst="round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0" name="Rechteck: abgerundete Ecken 29">
            <a:extLst>
              <a:ext uri="{FF2B5EF4-FFF2-40B4-BE49-F238E27FC236}">
                <a16:creationId xmlns:a16="http://schemas.microsoft.com/office/drawing/2014/main" id="{F0DF4ED3-7603-47ED-9BCF-0AE3A640E1E4}"/>
              </a:ext>
            </a:extLst>
          </p:cNvPr>
          <p:cNvSpPr/>
          <p:nvPr/>
        </p:nvSpPr>
        <p:spPr bwMode="auto">
          <a:xfrm>
            <a:off x="5844276" y="963161"/>
            <a:ext cx="5184576" cy="1419807"/>
          </a:xfrm>
          <a:prstGeom prst="round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C52F50E6-F847-4B2A-B1A5-2E81F80B69B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188" y="2791608"/>
            <a:ext cx="1800199" cy="1291282"/>
          </a:xfrm>
          <a:prstGeom prst="rect">
            <a:avLst/>
          </a:prstGeom>
        </p:spPr>
      </p:pic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5A4A4D2F-2BCC-4ACF-A686-6BD63C9D2FFB}"/>
              </a:ext>
            </a:extLst>
          </p:cNvPr>
          <p:cNvSpPr/>
          <p:nvPr/>
        </p:nvSpPr>
        <p:spPr bwMode="auto">
          <a:xfrm>
            <a:off x="5844276" y="2621884"/>
            <a:ext cx="5184576" cy="1671132"/>
          </a:xfrm>
          <a:prstGeom prst="round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C4844F9A-43F1-4AF9-B069-151C7A053B1D}"/>
              </a:ext>
            </a:extLst>
          </p:cNvPr>
          <p:cNvSpPr txBox="1"/>
          <p:nvPr/>
        </p:nvSpPr>
        <p:spPr>
          <a:xfrm>
            <a:off x="8145885" y="3203426"/>
            <a:ext cx="58135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vs.</a:t>
            </a:r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92F77825-18FB-4946-B627-08CEF3017B2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1553" y="2772246"/>
            <a:ext cx="2080720" cy="1330006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CE68F8F5-9F01-4CE0-9810-E325F45C076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942" y="4625028"/>
            <a:ext cx="2739610" cy="1210905"/>
          </a:xfrm>
          <a:prstGeom prst="rect">
            <a:avLst/>
          </a:prstGeom>
        </p:spPr>
      </p:pic>
      <p:sp>
        <p:nvSpPr>
          <p:cNvPr id="39" name="Rechteck: abgerundete Ecken 38">
            <a:extLst>
              <a:ext uri="{FF2B5EF4-FFF2-40B4-BE49-F238E27FC236}">
                <a16:creationId xmlns:a16="http://schemas.microsoft.com/office/drawing/2014/main" id="{DA0276BA-36C0-4448-8C5B-258BB428F247}"/>
              </a:ext>
            </a:extLst>
          </p:cNvPr>
          <p:cNvSpPr/>
          <p:nvPr/>
        </p:nvSpPr>
        <p:spPr bwMode="auto">
          <a:xfrm>
            <a:off x="2094995" y="4522511"/>
            <a:ext cx="6793926" cy="1419807"/>
          </a:xfrm>
          <a:prstGeom prst="round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93FE8F7D-2C5F-4AE4-A1A8-0A707179B48C}"/>
              </a:ext>
            </a:extLst>
          </p:cNvPr>
          <p:cNvSpPr txBox="1"/>
          <p:nvPr/>
        </p:nvSpPr>
        <p:spPr>
          <a:xfrm>
            <a:off x="5415830" y="5141752"/>
            <a:ext cx="58135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vs.</a:t>
            </a:r>
          </a:p>
        </p:txBody>
      </p:sp>
      <p:pic>
        <p:nvPicPr>
          <p:cNvPr id="42" name="Grafik 41">
            <a:extLst>
              <a:ext uri="{FF2B5EF4-FFF2-40B4-BE49-F238E27FC236}">
                <a16:creationId xmlns:a16="http://schemas.microsoft.com/office/drawing/2014/main" id="{020B4397-F3D7-4C69-9389-9A8904C27C6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840" y="4622999"/>
            <a:ext cx="2320825" cy="1196598"/>
          </a:xfrm>
          <a:prstGeom prst="rect">
            <a:avLst/>
          </a:prstGeom>
        </p:spPr>
      </p:pic>
      <p:sp>
        <p:nvSpPr>
          <p:cNvPr id="43" name="Stern: 5 Zacken 42">
            <a:extLst>
              <a:ext uri="{FF2B5EF4-FFF2-40B4-BE49-F238E27FC236}">
                <a16:creationId xmlns:a16="http://schemas.microsoft.com/office/drawing/2014/main" id="{4680D891-81EC-4881-8155-6399E9DC0BCE}"/>
              </a:ext>
            </a:extLst>
          </p:cNvPr>
          <p:cNvSpPr/>
          <p:nvPr/>
        </p:nvSpPr>
        <p:spPr bwMode="auto">
          <a:xfrm>
            <a:off x="7579643" y="1035173"/>
            <a:ext cx="486724" cy="444860"/>
          </a:xfrm>
          <a:prstGeom prst="star5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4" name="Stern: 5 Zacken 43">
            <a:extLst>
              <a:ext uri="{FF2B5EF4-FFF2-40B4-BE49-F238E27FC236}">
                <a16:creationId xmlns:a16="http://schemas.microsoft.com/office/drawing/2014/main" id="{0FF91037-FC25-4230-BD1B-309B3C169A7B}"/>
              </a:ext>
            </a:extLst>
          </p:cNvPr>
          <p:cNvSpPr/>
          <p:nvPr/>
        </p:nvSpPr>
        <p:spPr bwMode="auto">
          <a:xfrm>
            <a:off x="1921244" y="1078844"/>
            <a:ext cx="486724" cy="444860"/>
          </a:xfrm>
          <a:prstGeom prst="star5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5" name="Stern: 5 Zacken 44">
            <a:extLst>
              <a:ext uri="{FF2B5EF4-FFF2-40B4-BE49-F238E27FC236}">
                <a16:creationId xmlns:a16="http://schemas.microsoft.com/office/drawing/2014/main" id="{5638C5C4-0079-4B09-B7DA-AA3DFFF2ACBD}"/>
              </a:ext>
            </a:extLst>
          </p:cNvPr>
          <p:cNvSpPr/>
          <p:nvPr/>
        </p:nvSpPr>
        <p:spPr bwMode="auto">
          <a:xfrm>
            <a:off x="2226066" y="2675712"/>
            <a:ext cx="486724" cy="444860"/>
          </a:xfrm>
          <a:prstGeom prst="star5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6" name="Stern: 5 Zacken 45">
            <a:extLst>
              <a:ext uri="{FF2B5EF4-FFF2-40B4-BE49-F238E27FC236}">
                <a16:creationId xmlns:a16="http://schemas.microsoft.com/office/drawing/2014/main" id="{DB1FB307-A796-437A-A4EA-A50F1E2C5279}"/>
              </a:ext>
            </a:extLst>
          </p:cNvPr>
          <p:cNvSpPr/>
          <p:nvPr/>
        </p:nvSpPr>
        <p:spPr bwMode="auto">
          <a:xfrm>
            <a:off x="5090222" y="4596614"/>
            <a:ext cx="486724" cy="444860"/>
          </a:xfrm>
          <a:prstGeom prst="star5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7" name="Stern: 5 Zacken 46">
            <a:extLst>
              <a:ext uri="{FF2B5EF4-FFF2-40B4-BE49-F238E27FC236}">
                <a16:creationId xmlns:a16="http://schemas.microsoft.com/office/drawing/2014/main" id="{4D917E3D-D2C1-4299-9122-B66F769A739A}"/>
              </a:ext>
            </a:extLst>
          </p:cNvPr>
          <p:cNvSpPr/>
          <p:nvPr/>
        </p:nvSpPr>
        <p:spPr bwMode="auto">
          <a:xfrm>
            <a:off x="7571180" y="2872889"/>
            <a:ext cx="486724" cy="444860"/>
          </a:xfrm>
          <a:prstGeom prst="star5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7F4D79D7-07A6-45B6-B158-62896AA03491}"/>
              </a:ext>
            </a:extLst>
          </p:cNvPr>
          <p:cNvSpPr/>
          <p:nvPr/>
        </p:nvSpPr>
        <p:spPr>
          <a:xfrm>
            <a:off x="332904" y="6093297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URLs of the images on slide 26</a:t>
            </a:r>
          </a:p>
        </p:txBody>
      </p:sp>
    </p:spTree>
    <p:extLst>
      <p:ext uri="{BB962C8B-B14F-4D97-AF65-F5344CB8AC3E}">
        <p14:creationId xmlns:p14="http://schemas.microsoft.com/office/powerpoint/2010/main" val="20970128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29" grpId="0" animBg="1"/>
      <p:bldP spid="30" grpId="0" animBg="1"/>
      <p:bldP spid="33" grpId="0" animBg="1"/>
      <p:bldP spid="34" grpId="0"/>
      <p:bldP spid="39" grpId="0" animBg="1"/>
      <p:bldP spid="40" grpId="0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57AAE38-C756-47D3-923C-EF87E258A4C6}"/>
              </a:ext>
            </a:extLst>
          </p:cNvPr>
          <p:cNvSpPr/>
          <p:nvPr/>
        </p:nvSpPr>
        <p:spPr bwMode="auto">
          <a:xfrm>
            <a:off x="0" y="5229200"/>
            <a:ext cx="12192000" cy="49509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Business Ecosystems</a:t>
            </a:r>
          </a:p>
          <a:p>
            <a:pPr lvl="1"/>
            <a:r>
              <a:rPr lang="en-US" dirty="0"/>
              <a:t>Motivation</a:t>
            </a:r>
          </a:p>
          <a:p>
            <a:pPr lvl="1"/>
            <a:r>
              <a:rPr lang="en-US" dirty="0"/>
              <a:t>Research Questions</a:t>
            </a:r>
            <a:br>
              <a:rPr lang="en-US" dirty="0"/>
            </a:br>
            <a:endParaRPr lang="en-US" dirty="0"/>
          </a:p>
          <a:p>
            <a:r>
              <a:rPr lang="en-US" dirty="0"/>
              <a:t>Business Ecosystem Theory</a:t>
            </a:r>
          </a:p>
          <a:p>
            <a:pPr lvl="1"/>
            <a:r>
              <a:rPr lang="en-US" dirty="0"/>
              <a:t>Systematic Mapping Study</a:t>
            </a:r>
          </a:p>
          <a:p>
            <a:pPr lvl="1"/>
            <a:r>
              <a:rPr lang="en-US" dirty="0"/>
              <a:t>Working Definition</a:t>
            </a:r>
          </a:p>
          <a:p>
            <a:endParaRPr lang="en-US" dirty="0"/>
          </a:p>
          <a:p>
            <a:r>
              <a:rPr lang="en-US" dirty="0"/>
              <a:t>Business Ecosystem Variations</a:t>
            </a:r>
          </a:p>
          <a:p>
            <a:pPr lvl="1"/>
            <a:r>
              <a:rPr lang="en-US" dirty="0"/>
              <a:t>Types</a:t>
            </a:r>
          </a:p>
          <a:p>
            <a:pPr lvl="1"/>
            <a:r>
              <a:rPr lang="en-US" dirty="0"/>
              <a:t>Structures</a:t>
            </a:r>
          </a:p>
          <a:p>
            <a:pPr lvl="1"/>
            <a:r>
              <a:rPr lang="en-US" dirty="0"/>
              <a:t>Types vs. Structures</a:t>
            </a:r>
          </a:p>
          <a:p>
            <a:pPr marL="0" indent="0"/>
            <a:endParaRPr lang="en-US" dirty="0"/>
          </a:p>
          <a:p>
            <a:r>
              <a:rPr lang="en-US" dirty="0"/>
              <a:t>Business Ecosystem Visualization</a:t>
            </a:r>
          </a:p>
          <a:p>
            <a:pPr lvl="1"/>
            <a:r>
              <a:rPr lang="en-US" dirty="0"/>
              <a:t>Approach</a:t>
            </a:r>
          </a:p>
          <a:p>
            <a:pPr lvl="1"/>
            <a:r>
              <a:rPr lang="en-US" dirty="0"/>
              <a:t>Results</a:t>
            </a:r>
          </a:p>
          <a:p>
            <a:endParaRPr lang="en-US" dirty="0"/>
          </a:p>
          <a:p>
            <a:r>
              <a:rPr lang="en-US" dirty="0"/>
              <a:t>Summary of Results</a:t>
            </a:r>
          </a:p>
          <a:p>
            <a:endParaRPr lang="en-US" dirty="0"/>
          </a:p>
          <a:p>
            <a:r>
              <a:rPr lang="en-US" dirty="0"/>
              <a:t>Sources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190208 Riemhofer BA-Thesis-Kick-Out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0060859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952317-65C1-4542-AE0F-672E4C0C5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 of Results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9D2AFF-1EC3-4F25-985E-D21AAF428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E55AFD-AC30-439E-85B6-7FEC0172C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38E27B09-661D-4B15-8E22-A22062276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190208 Riemhofer BA-Thesis-Kick-Out</a:t>
            </a:r>
            <a:endParaRPr lang="de-DE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8BACF380-3570-4263-85AA-864FFDC85737}"/>
              </a:ext>
            </a:extLst>
          </p:cNvPr>
          <p:cNvSpPr/>
          <p:nvPr/>
        </p:nvSpPr>
        <p:spPr bwMode="auto">
          <a:xfrm>
            <a:off x="332903" y="1031108"/>
            <a:ext cx="2736304" cy="1440160"/>
          </a:xfrm>
          <a:prstGeom prst="rect">
            <a:avLst/>
          </a:prstGeom>
          <a:solidFill>
            <a:srgbClr val="C1C8A3"/>
          </a:solidFill>
          <a:ln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Properties of a Business Ecosystem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C703A2D-F686-478D-B87B-EFDCD15C2E5C}"/>
              </a:ext>
            </a:extLst>
          </p:cNvPr>
          <p:cNvSpPr/>
          <p:nvPr/>
        </p:nvSpPr>
        <p:spPr bwMode="auto">
          <a:xfrm>
            <a:off x="1201913" y="4653136"/>
            <a:ext cx="2736304" cy="1440160"/>
          </a:xfrm>
          <a:prstGeom prst="rect">
            <a:avLst/>
          </a:prstGeom>
          <a:solidFill>
            <a:srgbClr val="EDB8A9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Visualizations of Business Ecosystems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3B27E41A-7187-40FC-A7B9-276B574E1A30}"/>
              </a:ext>
            </a:extLst>
          </p:cNvPr>
          <p:cNvSpPr/>
          <p:nvPr/>
        </p:nvSpPr>
        <p:spPr bwMode="auto">
          <a:xfrm>
            <a:off x="767408" y="2842122"/>
            <a:ext cx="2736304" cy="1440160"/>
          </a:xfrm>
          <a:prstGeom prst="rect">
            <a:avLst/>
          </a:prstGeom>
          <a:solidFill>
            <a:srgbClr val="C4DCF2"/>
          </a:solidFill>
          <a:ln>
            <a:solidFill>
              <a:srgbClr val="0065BD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Different Business Ecosystem Types</a:t>
            </a:r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46BC7018-1E04-4F60-AAAD-FD5C26524398}"/>
              </a:ext>
            </a:extLst>
          </p:cNvPr>
          <p:cNvCxnSpPr/>
          <p:nvPr/>
        </p:nvCxnSpPr>
        <p:spPr bwMode="auto">
          <a:xfrm>
            <a:off x="332903" y="2471268"/>
            <a:ext cx="434505" cy="370854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E0869DEE-BF6E-4C20-A407-84B79B199A66}"/>
              </a:ext>
            </a:extLst>
          </p:cNvPr>
          <p:cNvCxnSpPr/>
          <p:nvPr/>
        </p:nvCxnSpPr>
        <p:spPr bwMode="auto">
          <a:xfrm>
            <a:off x="3069207" y="2471268"/>
            <a:ext cx="434505" cy="370854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C354499F-64C8-4CD1-9878-80F8A3DF68A5}"/>
              </a:ext>
            </a:extLst>
          </p:cNvPr>
          <p:cNvCxnSpPr/>
          <p:nvPr/>
        </p:nvCxnSpPr>
        <p:spPr bwMode="auto">
          <a:xfrm>
            <a:off x="767408" y="4282282"/>
            <a:ext cx="434505" cy="370854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8F9D96A5-A372-4FAE-A35A-152FE0CA64F4}"/>
              </a:ext>
            </a:extLst>
          </p:cNvPr>
          <p:cNvCxnSpPr/>
          <p:nvPr/>
        </p:nvCxnSpPr>
        <p:spPr bwMode="auto">
          <a:xfrm>
            <a:off x="3503712" y="4282282"/>
            <a:ext cx="434505" cy="370854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Pfeil: Fünfeck 22">
            <a:extLst>
              <a:ext uri="{FF2B5EF4-FFF2-40B4-BE49-F238E27FC236}">
                <a16:creationId xmlns:a16="http://schemas.microsoft.com/office/drawing/2014/main" id="{5A9F57B3-2810-4192-82D8-C17026EB2E36}"/>
              </a:ext>
            </a:extLst>
          </p:cNvPr>
          <p:cNvSpPr/>
          <p:nvPr/>
        </p:nvSpPr>
        <p:spPr bwMode="auto">
          <a:xfrm flipH="1">
            <a:off x="4034421" y="1033766"/>
            <a:ext cx="4104456" cy="432048"/>
          </a:xfrm>
          <a:prstGeom prst="homePlat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Loosely coupled network</a:t>
            </a:r>
          </a:p>
        </p:txBody>
      </p:sp>
      <p:sp>
        <p:nvSpPr>
          <p:cNvPr id="24" name="Pfeil: Fünfeck 23">
            <a:extLst>
              <a:ext uri="{FF2B5EF4-FFF2-40B4-BE49-F238E27FC236}">
                <a16:creationId xmlns:a16="http://schemas.microsoft.com/office/drawing/2014/main" id="{AB25A86C-F392-4438-9ECA-D95F7E7E25C3}"/>
              </a:ext>
            </a:extLst>
          </p:cNvPr>
          <p:cNvSpPr/>
          <p:nvPr/>
        </p:nvSpPr>
        <p:spPr bwMode="auto">
          <a:xfrm flipH="1">
            <a:off x="4034421" y="2039220"/>
            <a:ext cx="4104456" cy="432048"/>
          </a:xfrm>
          <a:prstGeom prst="homePlat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Evolution over time</a:t>
            </a:r>
          </a:p>
        </p:txBody>
      </p:sp>
      <p:sp>
        <p:nvSpPr>
          <p:cNvPr id="25" name="Pfeil: Fünfeck 24">
            <a:extLst>
              <a:ext uri="{FF2B5EF4-FFF2-40B4-BE49-F238E27FC236}">
                <a16:creationId xmlns:a16="http://schemas.microsoft.com/office/drawing/2014/main" id="{5C5FB061-21B8-4C2F-A6D8-BD22F67EBCD7}"/>
              </a:ext>
            </a:extLst>
          </p:cNvPr>
          <p:cNvSpPr/>
          <p:nvPr/>
        </p:nvSpPr>
        <p:spPr bwMode="auto">
          <a:xfrm flipH="1">
            <a:off x="4034421" y="1535164"/>
            <a:ext cx="4104456" cy="432048"/>
          </a:xfrm>
          <a:prstGeom prst="homePlat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Different roles</a:t>
            </a:r>
          </a:p>
        </p:txBody>
      </p:sp>
      <p:sp>
        <p:nvSpPr>
          <p:cNvPr id="26" name="Pfeil: Fünfeck 25">
            <a:extLst>
              <a:ext uri="{FF2B5EF4-FFF2-40B4-BE49-F238E27FC236}">
                <a16:creationId xmlns:a16="http://schemas.microsoft.com/office/drawing/2014/main" id="{B9080A62-3010-4AAB-80DE-051B0E0583FF}"/>
              </a:ext>
            </a:extLst>
          </p:cNvPr>
          <p:cNvSpPr/>
          <p:nvPr/>
        </p:nvSpPr>
        <p:spPr bwMode="auto">
          <a:xfrm flipH="1">
            <a:off x="4352927" y="2920203"/>
            <a:ext cx="4104456" cy="570748"/>
          </a:xfrm>
          <a:prstGeom prst="homePlat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Types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differ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in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core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value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7" name="Pfeil: Fünfeck 26">
            <a:extLst>
              <a:ext uri="{FF2B5EF4-FFF2-40B4-BE49-F238E27FC236}">
                <a16:creationId xmlns:a16="http://schemas.microsoft.com/office/drawing/2014/main" id="{17663009-DDC6-49D7-9DE4-6BC3EFB710D8}"/>
              </a:ext>
            </a:extLst>
          </p:cNvPr>
          <p:cNvSpPr/>
          <p:nvPr/>
        </p:nvSpPr>
        <p:spPr bwMode="auto">
          <a:xfrm flipH="1">
            <a:off x="4352927" y="3635684"/>
            <a:ext cx="4104456" cy="570748"/>
          </a:xfrm>
          <a:prstGeom prst="homePlat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Structures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depict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evolution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D57C586A-24AA-4021-BDAE-20670949F189}"/>
              </a:ext>
            </a:extLst>
          </p:cNvPr>
          <p:cNvGrpSpPr/>
          <p:nvPr/>
        </p:nvGrpSpPr>
        <p:grpSpPr>
          <a:xfrm>
            <a:off x="8513304" y="1551530"/>
            <a:ext cx="413792" cy="432049"/>
            <a:chOff x="572022" y="2923566"/>
            <a:chExt cx="659253" cy="707501"/>
          </a:xfrm>
          <a:solidFill>
            <a:srgbClr val="FF0000"/>
          </a:solidFill>
        </p:grpSpPr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6EAEA69C-79E3-43DA-8853-D2858BEF6F3B}"/>
                </a:ext>
              </a:extLst>
            </p:cNvPr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4" name="Kreis 8">
              <a:extLst>
                <a:ext uri="{FF2B5EF4-FFF2-40B4-BE49-F238E27FC236}">
                  <a16:creationId xmlns:a16="http://schemas.microsoft.com/office/drawing/2014/main" id="{62422272-9368-4FF4-BD8D-575FF8E7CBDC}"/>
                </a:ext>
              </a:extLst>
            </p:cNvPr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1F10B9A3-A3C2-41B0-88E5-33D013750ECF}"/>
              </a:ext>
            </a:extLst>
          </p:cNvPr>
          <p:cNvGrpSpPr/>
          <p:nvPr/>
        </p:nvGrpSpPr>
        <p:grpSpPr>
          <a:xfrm>
            <a:off x="9071843" y="1557656"/>
            <a:ext cx="413792" cy="432049"/>
            <a:chOff x="572022" y="2923566"/>
            <a:chExt cx="659253" cy="707501"/>
          </a:xfrm>
          <a:solidFill>
            <a:srgbClr val="EDB8A9"/>
          </a:solidFill>
        </p:grpSpPr>
        <p:sp>
          <p:nvSpPr>
            <p:cNvPr id="36" name="Ellipse 35">
              <a:extLst>
                <a:ext uri="{FF2B5EF4-FFF2-40B4-BE49-F238E27FC236}">
                  <a16:creationId xmlns:a16="http://schemas.microsoft.com/office/drawing/2014/main" id="{C36A5D89-0AFB-46EA-B927-5620233B2B6B}"/>
                </a:ext>
              </a:extLst>
            </p:cNvPr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grpFill/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7" name="Kreis 8">
              <a:extLst>
                <a:ext uri="{FF2B5EF4-FFF2-40B4-BE49-F238E27FC236}">
                  <a16:creationId xmlns:a16="http://schemas.microsoft.com/office/drawing/2014/main" id="{9295E540-9ACF-442E-9361-129D971AB14E}"/>
                </a:ext>
              </a:extLst>
            </p:cNvPr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grpFill/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B810E96E-F33A-415A-97A4-4DECC98F0253}"/>
              </a:ext>
            </a:extLst>
          </p:cNvPr>
          <p:cNvGrpSpPr/>
          <p:nvPr/>
        </p:nvGrpSpPr>
        <p:grpSpPr>
          <a:xfrm>
            <a:off x="9630382" y="1556022"/>
            <a:ext cx="413792" cy="432049"/>
            <a:chOff x="572022" y="2923566"/>
            <a:chExt cx="659253" cy="707501"/>
          </a:xfrm>
          <a:solidFill>
            <a:srgbClr val="C4DCF2"/>
          </a:solidFill>
        </p:grpSpPr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B59B6A46-D6EE-43D6-A445-4CB6CFDDD2C1}"/>
                </a:ext>
              </a:extLst>
            </p:cNvPr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grpFill/>
            <a:ln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0" name="Kreis 8">
              <a:extLst>
                <a:ext uri="{FF2B5EF4-FFF2-40B4-BE49-F238E27FC236}">
                  <a16:creationId xmlns:a16="http://schemas.microsoft.com/office/drawing/2014/main" id="{0796E1AB-4CCB-447C-80D7-5E0AD3CFC634}"/>
                </a:ext>
              </a:extLst>
            </p:cNvPr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grpFill/>
            <a:ln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94D9EDF5-F317-498A-91E4-00F09B5BCE9A}"/>
              </a:ext>
            </a:extLst>
          </p:cNvPr>
          <p:cNvGrpSpPr/>
          <p:nvPr/>
        </p:nvGrpSpPr>
        <p:grpSpPr>
          <a:xfrm>
            <a:off x="10185875" y="1556022"/>
            <a:ext cx="413792" cy="432049"/>
            <a:chOff x="572022" y="2923566"/>
            <a:chExt cx="659253" cy="707501"/>
          </a:xfrm>
          <a:solidFill>
            <a:srgbClr val="C1C8A3"/>
          </a:solidFill>
        </p:grpSpPr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676B6EFA-8967-44D5-9C0F-C633A45CA8FA}"/>
                </a:ext>
              </a:extLst>
            </p:cNvPr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grpFill/>
            <a:ln>
              <a:solidFill>
                <a:schemeClr val="accent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3" name="Kreis 8">
              <a:extLst>
                <a:ext uri="{FF2B5EF4-FFF2-40B4-BE49-F238E27FC236}">
                  <a16:creationId xmlns:a16="http://schemas.microsoft.com/office/drawing/2014/main" id="{A3C2F300-9249-4CEC-9183-9F6AB576AEF2}"/>
                </a:ext>
              </a:extLst>
            </p:cNvPr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grpFill/>
            <a:ln>
              <a:solidFill>
                <a:schemeClr val="accent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sp>
        <p:nvSpPr>
          <p:cNvPr id="61" name="Rechteckige Legende 78">
            <a:extLst>
              <a:ext uri="{FF2B5EF4-FFF2-40B4-BE49-F238E27FC236}">
                <a16:creationId xmlns:a16="http://schemas.microsoft.com/office/drawing/2014/main" id="{6E532635-9484-4B86-8383-6E36BF4A9D47}"/>
              </a:ext>
            </a:extLst>
          </p:cNvPr>
          <p:cNvSpPr/>
          <p:nvPr/>
        </p:nvSpPr>
        <p:spPr bwMode="auto">
          <a:xfrm>
            <a:off x="2963383" y="2169564"/>
            <a:ext cx="805684" cy="504353"/>
          </a:xfrm>
          <a:prstGeom prst="wedgeRectCallout">
            <a:avLst>
              <a:gd name="adj1" fmla="val -54012"/>
              <a:gd name="adj2" fmla="val -101562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RQ 1</a:t>
            </a:r>
          </a:p>
        </p:txBody>
      </p:sp>
      <p:sp>
        <p:nvSpPr>
          <p:cNvPr id="62" name="Rechteckige Legende 78">
            <a:extLst>
              <a:ext uri="{FF2B5EF4-FFF2-40B4-BE49-F238E27FC236}">
                <a16:creationId xmlns:a16="http://schemas.microsoft.com/office/drawing/2014/main" id="{2D7D053A-399E-48B6-B00B-F1FD113E896D}"/>
              </a:ext>
            </a:extLst>
          </p:cNvPr>
          <p:cNvSpPr/>
          <p:nvPr/>
        </p:nvSpPr>
        <p:spPr bwMode="auto">
          <a:xfrm>
            <a:off x="3415660" y="3392935"/>
            <a:ext cx="809666" cy="504353"/>
          </a:xfrm>
          <a:prstGeom prst="wedgeRectCallout">
            <a:avLst>
              <a:gd name="adj1" fmla="val -54071"/>
              <a:gd name="adj2" fmla="val -101562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RQ 2</a:t>
            </a:r>
          </a:p>
        </p:txBody>
      </p:sp>
      <p:sp>
        <p:nvSpPr>
          <p:cNvPr id="63" name="Rechteckige Legende 78">
            <a:extLst>
              <a:ext uri="{FF2B5EF4-FFF2-40B4-BE49-F238E27FC236}">
                <a16:creationId xmlns:a16="http://schemas.microsoft.com/office/drawing/2014/main" id="{6EF65571-4D61-448B-A172-511EBA29F4C1}"/>
              </a:ext>
            </a:extLst>
          </p:cNvPr>
          <p:cNvSpPr/>
          <p:nvPr/>
        </p:nvSpPr>
        <p:spPr bwMode="auto">
          <a:xfrm>
            <a:off x="3786699" y="4195924"/>
            <a:ext cx="809666" cy="504353"/>
          </a:xfrm>
          <a:prstGeom prst="wedgeRectCallout">
            <a:avLst>
              <a:gd name="adj1" fmla="val -48127"/>
              <a:gd name="adj2" fmla="val 9882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RQ 3</a:t>
            </a:r>
          </a:p>
        </p:txBody>
      </p:sp>
      <p:sp>
        <p:nvSpPr>
          <p:cNvPr id="64" name="Pfeil: Fünfeck 63">
            <a:extLst>
              <a:ext uri="{FF2B5EF4-FFF2-40B4-BE49-F238E27FC236}">
                <a16:creationId xmlns:a16="http://schemas.microsoft.com/office/drawing/2014/main" id="{F9CC10B5-1726-46DE-8346-31E6C06B566E}"/>
              </a:ext>
            </a:extLst>
          </p:cNvPr>
          <p:cNvSpPr/>
          <p:nvPr/>
        </p:nvSpPr>
        <p:spPr bwMode="auto">
          <a:xfrm flipH="1">
            <a:off x="4786870" y="4655367"/>
            <a:ext cx="4104456" cy="432048"/>
          </a:xfrm>
          <a:prstGeom prst="homePlat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Networks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most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suitable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65" name="Pfeil: Fünfeck 64">
            <a:extLst>
              <a:ext uri="{FF2B5EF4-FFF2-40B4-BE49-F238E27FC236}">
                <a16:creationId xmlns:a16="http://schemas.microsoft.com/office/drawing/2014/main" id="{D1C3F49D-4F6D-425E-AE4D-E11071E01AF6}"/>
              </a:ext>
            </a:extLst>
          </p:cNvPr>
          <p:cNvSpPr/>
          <p:nvPr/>
        </p:nvSpPr>
        <p:spPr bwMode="auto">
          <a:xfrm flipH="1">
            <a:off x="4786870" y="5660821"/>
            <a:ext cx="4104456" cy="432048"/>
          </a:xfrm>
          <a:prstGeom prst="homePlat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Some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visuals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fit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better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than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others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66" name="Pfeil: Fünfeck 65">
            <a:extLst>
              <a:ext uri="{FF2B5EF4-FFF2-40B4-BE49-F238E27FC236}">
                <a16:creationId xmlns:a16="http://schemas.microsoft.com/office/drawing/2014/main" id="{42C9E0C4-0EE9-4354-B9B6-0D58AC19BDD3}"/>
              </a:ext>
            </a:extLst>
          </p:cNvPr>
          <p:cNvSpPr/>
          <p:nvPr/>
        </p:nvSpPr>
        <p:spPr bwMode="auto">
          <a:xfrm flipH="1">
            <a:off x="4786870" y="5156765"/>
            <a:ext cx="4104456" cy="432048"/>
          </a:xfrm>
          <a:prstGeom prst="homePlat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Additional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information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67" name="Ellipse 66">
            <a:extLst>
              <a:ext uri="{FF2B5EF4-FFF2-40B4-BE49-F238E27FC236}">
                <a16:creationId xmlns:a16="http://schemas.microsoft.com/office/drawing/2014/main" id="{0048FE96-A83C-4325-AD96-26D0D121D929}"/>
              </a:ext>
            </a:extLst>
          </p:cNvPr>
          <p:cNvSpPr/>
          <p:nvPr/>
        </p:nvSpPr>
        <p:spPr>
          <a:xfrm>
            <a:off x="8956599" y="2752220"/>
            <a:ext cx="2458551" cy="120507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Ellipse 68">
            <a:extLst>
              <a:ext uri="{FF2B5EF4-FFF2-40B4-BE49-F238E27FC236}">
                <a16:creationId xmlns:a16="http://schemas.microsoft.com/office/drawing/2014/main" id="{B140ECAA-5A29-4A0F-9149-93FE17528BDC}"/>
              </a:ext>
            </a:extLst>
          </p:cNvPr>
          <p:cNvSpPr/>
          <p:nvPr/>
        </p:nvSpPr>
        <p:spPr>
          <a:xfrm>
            <a:off x="9308242" y="2965792"/>
            <a:ext cx="1749524" cy="74076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932CA2C-14FD-4969-B1BC-EB2030491D47}"/>
              </a:ext>
            </a:extLst>
          </p:cNvPr>
          <p:cNvSpPr/>
          <p:nvPr/>
        </p:nvSpPr>
        <p:spPr>
          <a:xfrm>
            <a:off x="9659885" y="3127141"/>
            <a:ext cx="1074456" cy="418070"/>
          </a:xfrm>
          <a:prstGeom prst="ellipse">
            <a:avLst/>
          </a:prstGeom>
          <a:solidFill>
            <a:srgbClr val="C4DCF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8" name="Grafik 87">
            <a:extLst>
              <a:ext uri="{FF2B5EF4-FFF2-40B4-BE49-F238E27FC236}">
                <a16:creationId xmlns:a16="http://schemas.microsoft.com/office/drawing/2014/main" id="{1E088FCC-920F-4789-A782-0E25962E08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3080" y="2052929"/>
            <a:ext cx="2357357" cy="450100"/>
          </a:xfrm>
          <a:prstGeom prst="rect">
            <a:avLst/>
          </a:prstGeom>
        </p:spPr>
      </p:pic>
      <p:pic>
        <p:nvPicPr>
          <p:cNvPr id="89" name="Grafik 88">
            <a:extLst>
              <a:ext uri="{FF2B5EF4-FFF2-40B4-BE49-F238E27FC236}">
                <a16:creationId xmlns:a16="http://schemas.microsoft.com/office/drawing/2014/main" id="{CAD96F2C-463D-4EB0-B801-C05132D799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324" y="4617427"/>
            <a:ext cx="1857267" cy="135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2988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64" grpId="0" animBg="1"/>
      <p:bldP spid="65" grpId="0" animBg="1"/>
      <p:bldP spid="66" grpId="0" animBg="1"/>
      <p:bldP spid="67" grpId="0" animBg="1"/>
      <p:bldP spid="69" grpId="0" animBg="1"/>
      <p:bldP spid="8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57AAE38-C756-47D3-923C-EF87E258A4C6}"/>
              </a:ext>
            </a:extLst>
          </p:cNvPr>
          <p:cNvSpPr/>
          <p:nvPr/>
        </p:nvSpPr>
        <p:spPr bwMode="auto">
          <a:xfrm>
            <a:off x="0" y="5765145"/>
            <a:ext cx="12192000" cy="47333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Business Ecosystems</a:t>
            </a:r>
          </a:p>
          <a:p>
            <a:pPr lvl="1"/>
            <a:r>
              <a:rPr lang="en-US" dirty="0"/>
              <a:t>Motivation</a:t>
            </a:r>
          </a:p>
          <a:p>
            <a:pPr lvl="1"/>
            <a:r>
              <a:rPr lang="en-US" dirty="0"/>
              <a:t>Research Questions</a:t>
            </a:r>
            <a:br>
              <a:rPr lang="en-US" dirty="0"/>
            </a:br>
            <a:endParaRPr lang="en-US" dirty="0"/>
          </a:p>
          <a:p>
            <a:r>
              <a:rPr lang="en-US" dirty="0"/>
              <a:t>Business Ecosystem Theory</a:t>
            </a:r>
          </a:p>
          <a:p>
            <a:pPr lvl="1"/>
            <a:r>
              <a:rPr lang="en-US" dirty="0"/>
              <a:t>Systematic Mapping Study</a:t>
            </a:r>
          </a:p>
          <a:p>
            <a:pPr lvl="1"/>
            <a:r>
              <a:rPr lang="en-US" dirty="0"/>
              <a:t>Working Definition</a:t>
            </a:r>
          </a:p>
          <a:p>
            <a:endParaRPr lang="en-US" dirty="0"/>
          </a:p>
          <a:p>
            <a:r>
              <a:rPr lang="en-US" dirty="0"/>
              <a:t>Business Ecosystem Variations</a:t>
            </a:r>
          </a:p>
          <a:p>
            <a:pPr lvl="1"/>
            <a:r>
              <a:rPr lang="en-US" dirty="0"/>
              <a:t>Types</a:t>
            </a:r>
          </a:p>
          <a:p>
            <a:pPr lvl="1"/>
            <a:r>
              <a:rPr lang="en-US" dirty="0"/>
              <a:t>Structures</a:t>
            </a:r>
          </a:p>
          <a:p>
            <a:pPr lvl="1"/>
            <a:r>
              <a:rPr lang="en-US" dirty="0"/>
              <a:t>Types vs. Structures</a:t>
            </a:r>
          </a:p>
          <a:p>
            <a:pPr marL="0" indent="0"/>
            <a:endParaRPr lang="en-US" dirty="0"/>
          </a:p>
          <a:p>
            <a:r>
              <a:rPr lang="en-US" dirty="0"/>
              <a:t>Business Ecosystem Visualization</a:t>
            </a:r>
          </a:p>
          <a:p>
            <a:pPr lvl="1"/>
            <a:r>
              <a:rPr lang="en-US" dirty="0"/>
              <a:t>Approach</a:t>
            </a:r>
          </a:p>
          <a:p>
            <a:pPr lvl="1"/>
            <a:r>
              <a:rPr lang="en-US" dirty="0"/>
              <a:t>Results</a:t>
            </a:r>
          </a:p>
          <a:p>
            <a:endParaRPr lang="en-US" dirty="0"/>
          </a:p>
          <a:p>
            <a:r>
              <a:rPr lang="en-US" dirty="0"/>
              <a:t>Summary of Results</a:t>
            </a:r>
          </a:p>
          <a:p>
            <a:endParaRPr lang="en-US" dirty="0"/>
          </a:p>
          <a:p>
            <a:r>
              <a:rPr lang="en-US" dirty="0"/>
              <a:t>Sources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190208 Riemhofer BA-Thesis-Kick-Out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4031094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434" y="981076"/>
            <a:ext cx="11523133" cy="5400675"/>
          </a:xfrm>
        </p:spPr>
        <p:txBody>
          <a:bodyPr>
            <a:normAutofit/>
          </a:bodyPr>
          <a:lstStyle/>
          <a:p>
            <a:pPr marL="449262" lvl="2" indent="0">
              <a:buNone/>
            </a:pPr>
            <a:r>
              <a:rPr lang="en-US" sz="1200" dirty="0"/>
              <a:t>[1]	</a:t>
            </a:r>
            <a:r>
              <a:rPr lang="en-US" sz="1200" dirty="0">
                <a:hlinkClick r:id="rId3"/>
              </a:rPr>
              <a:t>https://www.press.bmwgroup.com/global/article/detail/T0194311EN/bmw-group-recognises-suppliers-for-best-innovations</a:t>
            </a:r>
            <a:r>
              <a:rPr lang="en-US" sz="1200" dirty="0"/>
              <a:t>. Accessed </a:t>
            </a:r>
          </a:p>
          <a:p>
            <a:pPr marL="449262" lvl="2" indent="0">
              <a:buNone/>
            </a:pPr>
            <a:r>
              <a:rPr lang="en-US" sz="1200" dirty="0"/>
              <a:t>	February 1, 2019.</a:t>
            </a:r>
          </a:p>
          <a:p>
            <a:pPr marL="449262" lvl="2" indent="0">
              <a:buNone/>
            </a:pPr>
            <a:r>
              <a:rPr lang="en-US" sz="1200" dirty="0"/>
              <a:t>[2] 	</a:t>
            </a:r>
            <a:r>
              <a:rPr lang="en-US" sz="1200" dirty="0">
                <a:hlinkClick r:id="rId4"/>
              </a:rPr>
              <a:t>https://www.focus.de/auto/news/autoabsatz/bmw-produktion-steht-still-ohne-diese-zehn-zulieferer-laeuft-kein-auto-vom-band_id_5890987.html</a:t>
            </a:r>
            <a:r>
              <a:rPr lang="en-US" sz="1200" dirty="0"/>
              <a:t>. Accessed 	February 1, 2019.</a:t>
            </a:r>
          </a:p>
          <a:p>
            <a:pPr marL="449262" lvl="2" indent="0">
              <a:buNone/>
            </a:pPr>
            <a:r>
              <a:rPr lang="en-US" sz="1200" dirty="0"/>
              <a:t>[3]	James F. Moore. The Death of Competition – Leadership &amp; Strategy in the Age of Business Ecosystems. Harper Business, 1997.</a:t>
            </a:r>
          </a:p>
          <a:p>
            <a:pPr marL="449262" lvl="2" indent="0">
              <a:spcBef>
                <a:spcPts val="0"/>
              </a:spcBef>
              <a:buNone/>
            </a:pPr>
            <a:r>
              <a:rPr lang="en-US" sz="1200" dirty="0"/>
              <a:t>[4]	Marco </a:t>
            </a:r>
            <a:r>
              <a:rPr lang="en-US" sz="1200" dirty="0" err="1"/>
              <a:t>Iansiti</a:t>
            </a:r>
            <a:r>
              <a:rPr lang="en-US" sz="1200" dirty="0"/>
              <a:t> and Roy </a:t>
            </a:r>
            <a:r>
              <a:rPr lang="en-US" sz="1200" dirty="0" err="1"/>
              <a:t>Levien</a:t>
            </a:r>
            <a:r>
              <a:rPr lang="en-US" sz="1200" dirty="0"/>
              <a:t>. The Keystone Advantage – What the New Dynamics of Business Ecosystems Mean for Strategy, </a:t>
            </a:r>
          </a:p>
          <a:p>
            <a:pPr marL="449262" lvl="2" indent="0">
              <a:spcBef>
                <a:spcPts val="0"/>
              </a:spcBef>
              <a:buNone/>
            </a:pPr>
            <a:r>
              <a:rPr lang="en-US" sz="1200" dirty="0"/>
              <a:t>	Innovation, and Sustainability. Harvard Business School Press, 2004.</a:t>
            </a:r>
          </a:p>
          <a:p>
            <a:pPr marL="449262" lvl="2" indent="0">
              <a:spcBef>
                <a:spcPts val="0"/>
              </a:spcBef>
              <a:buNone/>
            </a:pPr>
            <a:r>
              <a:rPr lang="en-US" sz="1200" dirty="0"/>
              <a:t>[5]	</a:t>
            </a:r>
            <a:r>
              <a:rPr lang="en-US" sz="1200" dirty="0" err="1"/>
              <a:t>Ke</a:t>
            </a:r>
            <a:r>
              <a:rPr lang="en-US" sz="1200" dirty="0"/>
              <a:t> Rong and </a:t>
            </a:r>
            <a:r>
              <a:rPr lang="en-US" sz="1200" dirty="0" err="1"/>
              <a:t>Yongjiang</a:t>
            </a:r>
            <a:r>
              <a:rPr lang="en-US" sz="1200" dirty="0"/>
              <a:t> Shi. Business Ecosystems: Constructs, Configurations, and the Nurturing Process. The Palgrave Macmillan,</a:t>
            </a:r>
          </a:p>
          <a:p>
            <a:pPr marL="449262" lvl="2" indent="0">
              <a:spcBef>
                <a:spcPts val="0"/>
              </a:spcBef>
              <a:buNone/>
            </a:pPr>
            <a:r>
              <a:rPr lang="en-US" sz="1200" dirty="0"/>
              <a:t>	2014.</a:t>
            </a:r>
          </a:p>
          <a:p>
            <a:pPr marL="449262" lvl="2" indent="0">
              <a:spcBef>
                <a:spcPts val="0"/>
              </a:spcBef>
              <a:buNone/>
            </a:pPr>
            <a:r>
              <a:rPr lang="en-US" sz="1200" dirty="0"/>
              <a:t>[6]	David </a:t>
            </a:r>
            <a:r>
              <a:rPr lang="en-US" sz="1200" dirty="0" err="1"/>
              <a:t>Budgen</a:t>
            </a:r>
            <a:r>
              <a:rPr lang="en-US" sz="1200" dirty="0"/>
              <a:t>, Mark Turner, Pearl Brereton, and Barbara </a:t>
            </a:r>
            <a:r>
              <a:rPr lang="en-US" sz="1200" dirty="0" err="1"/>
              <a:t>Kitchenham</a:t>
            </a:r>
            <a:r>
              <a:rPr lang="en-US" sz="1200" dirty="0"/>
              <a:t>. Using Mapping Studies in Software Engineering. Retrieved</a:t>
            </a:r>
          </a:p>
          <a:p>
            <a:pPr marL="449262" lvl="2" indent="0">
              <a:spcBef>
                <a:spcPts val="0"/>
              </a:spcBef>
              <a:buNone/>
            </a:pPr>
            <a:r>
              <a:rPr lang="en-US" sz="1200" dirty="0"/>
              <a:t>	14.09.2018 from </a:t>
            </a:r>
            <a:r>
              <a:rPr lang="en-US" sz="1200" dirty="0">
                <a:hlinkClick r:id="rId5"/>
              </a:rPr>
              <a:t>www.ebse.org.uk</a:t>
            </a:r>
            <a:r>
              <a:rPr lang="en-US" sz="1200" dirty="0"/>
              <a:t>.</a:t>
            </a:r>
          </a:p>
          <a:p>
            <a:pPr marL="449262" lvl="2" indent="0">
              <a:spcBef>
                <a:spcPts val="0"/>
              </a:spcBef>
              <a:buNone/>
            </a:pPr>
            <a:r>
              <a:rPr lang="en-US" sz="1200" dirty="0"/>
              <a:t>[7]	Kai Petersen, Robert Feldt, Shahid Mujtaba, and Michael </a:t>
            </a:r>
            <a:r>
              <a:rPr lang="en-US" sz="1200" dirty="0" err="1"/>
              <a:t>Mattsson</a:t>
            </a:r>
            <a:r>
              <a:rPr lang="en-US" sz="1200" dirty="0"/>
              <a:t>. Systematic map-ping studies in software engineering.  InEASE’08 Proceedings of the 	12th </a:t>
            </a:r>
            <a:r>
              <a:rPr lang="en-US" sz="1200" dirty="0" err="1"/>
              <a:t>internationalconference</a:t>
            </a:r>
            <a:r>
              <a:rPr lang="en-US" sz="1200" dirty="0"/>
              <a:t>  on  Evaluation  and  Assessment  in  Software  Engineering,  pages  68–77, 2008.Italy.</a:t>
            </a:r>
          </a:p>
          <a:p>
            <a:pPr marL="449262" lvl="2" indent="0">
              <a:spcBef>
                <a:spcPts val="0"/>
              </a:spcBef>
              <a:buNone/>
            </a:pPr>
            <a:r>
              <a:rPr lang="en-US" sz="1200" dirty="0"/>
              <a:t>[8]  	Barbara </a:t>
            </a:r>
            <a:r>
              <a:rPr lang="en-US" sz="1200" dirty="0" err="1"/>
              <a:t>Kitchenham</a:t>
            </a:r>
            <a:r>
              <a:rPr lang="en-US" sz="1200" dirty="0"/>
              <a:t>, David </a:t>
            </a:r>
            <a:r>
              <a:rPr lang="en-US" sz="1200" dirty="0" err="1"/>
              <a:t>Budgen</a:t>
            </a:r>
            <a:r>
              <a:rPr lang="en-US" sz="1200" dirty="0"/>
              <a:t>, and O. Pearl </a:t>
            </a:r>
            <a:r>
              <a:rPr lang="en-US" sz="1200" dirty="0" err="1"/>
              <a:t>Breretom</a:t>
            </a:r>
            <a:r>
              <a:rPr lang="en-US" sz="1200" dirty="0"/>
              <a:t>. Using mapping </a:t>
            </a:r>
            <a:r>
              <a:rPr lang="en-US" sz="1200" dirty="0" err="1"/>
              <a:t>studiesas</a:t>
            </a:r>
            <a:r>
              <a:rPr lang="en-US" sz="1200" dirty="0"/>
              <a:t> the basis for further research - a participant-observer case 	</a:t>
            </a:r>
            <a:r>
              <a:rPr lang="en-US" sz="1200" dirty="0" err="1"/>
              <a:t>study.Information</a:t>
            </a:r>
            <a:r>
              <a:rPr lang="en-US" sz="1200" dirty="0"/>
              <a:t> </a:t>
            </a:r>
            <a:r>
              <a:rPr lang="en-US" sz="1200" dirty="0" err="1"/>
              <a:t>andSoftware</a:t>
            </a:r>
            <a:r>
              <a:rPr lang="en-US" sz="1200" dirty="0"/>
              <a:t> Technology, 53(6):638–651, 2011. </a:t>
            </a:r>
          </a:p>
          <a:p>
            <a:pPr marL="449262" lvl="2" indent="0">
              <a:spcBef>
                <a:spcPts val="0"/>
              </a:spcBef>
              <a:buNone/>
            </a:pPr>
            <a:r>
              <a:rPr lang="en-US" sz="1200" dirty="0"/>
              <a:t>[9] 	Jane Webster and Richard T. Watson.  Analyzing the Past for Prepare for the </a:t>
            </a:r>
            <a:r>
              <a:rPr lang="en-US" sz="1200" dirty="0" err="1"/>
              <a:t>Future:Writing</a:t>
            </a:r>
            <a:r>
              <a:rPr lang="en-US" sz="1200" dirty="0"/>
              <a:t> a Literature </a:t>
            </a:r>
            <a:r>
              <a:rPr lang="en-US" sz="1200" dirty="0" err="1"/>
              <a:t>Review.MIS</a:t>
            </a:r>
            <a:r>
              <a:rPr lang="en-US" sz="1200" dirty="0"/>
              <a:t> Quarterly, 26(2):xiii–xxiii, 2002.</a:t>
            </a:r>
          </a:p>
          <a:p>
            <a:pPr marL="449262" lvl="2" indent="0">
              <a:spcBef>
                <a:spcPts val="0"/>
              </a:spcBef>
              <a:buNone/>
            </a:pPr>
            <a:r>
              <a:rPr lang="en-US" sz="1200" dirty="0"/>
              <a:t>[10]	Ben </a:t>
            </a:r>
            <a:r>
              <a:rPr lang="en-US" sz="1200" dirty="0" err="1"/>
              <a:t>Shneiderman</a:t>
            </a:r>
            <a:r>
              <a:rPr lang="en-US" sz="1200" dirty="0"/>
              <a:t>. The eyes have it: A task by data type taxonomy for information visualizations. In Proceedings 1996 IEEE </a:t>
            </a:r>
          </a:p>
          <a:p>
            <a:pPr marL="449262" lvl="2" indent="0">
              <a:spcBef>
                <a:spcPts val="0"/>
              </a:spcBef>
              <a:buNone/>
            </a:pPr>
            <a:r>
              <a:rPr lang="en-US" sz="1200" dirty="0"/>
              <a:t>	Symposium on Visual Languages, pages 336– 343. Institute of Electrical and Electronics Engineers Inc., 1996.</a:t>
            </a:r>
          </a:p>
          <a:p>
            <a:pPr marL="449262" lvl="2" indent="0">
              <a:spcBef>
                <a:spcPts val="0"/>
              </a:spcBef>
              <a:buNone/>
            </a:pPr>
            <a:r>
              <a:rPr lang="en-US" sz="1200" dirty="0"/>
              <a:t>[11]	Rahul C. Basole, </a:t>
            </a:r>
            <a:r>
              <a:rPr lang="en-US" sz="1200" dirty="0" err="1"/>
              <a:t>Trustin</a:t>
            </a:r>
            <a:r>
              <a:rPr lang="en-US" sz="1200" dirty="0"/>
              <a:t> Clear, </a:t>
            </a:r>
            <a:r>
              <a:rPr lang="en-US" sz="1200" dirty="0" err="1"/>
              <a:t>Mengdie</a:t>
            </a:r>
            <a:r>
              <a:rPr lang="en-US" sz="1200" dirty="0"/>
              <a:t> Hu, Harshit Mehrotra, and John </a:t>
            </a:r>
            <a:r>
              <a:rPr lang="en-US" sz="1200" dirty="0" err="1"/>
              <a:t>Stasko</a:t>
            </a:r>
            <a:r>
              <a:rPr lang="en-US" sz="1200" dirty="0"/>
              <a:t>. Understanding Interfirm Relationships in Business </a:t>
            </a:r>
          </a:p>
          <a:p>
            <a:pPr marL="449262" lvl="2" indent="0">
              <a:spcBef>
                <a:spcPts val="0"/>
              </a:spcBef>
              <a:buNone/>
            </a:pPr>
            <a:r>
              <a:rPr lang="en-US" sz="1200" dirty="0"/>
              <a:t>	Ecosystems with </a:t>
            </a:r>
            <a:r>
              <a:rPr lang="en-US" sz="1200" dirty="0" err="1"/>
              <a:t>Interactiv</a:t>
            </a:r>
            <a:r>
              <a:rPr lang="en-US" sz="1200" dirty="0"/>
              <a:t> Visualizations. IEEE Transactions on Visualization and Computer Graphics, 19(12):2526–2535, 2013.</a:t>
            </a:r>
          </a:p>
          <a:p>
            <a:pPr marL="449262" lvl="2" indent="0">
              <a:spcBef>
                <a:spcPts val="0"/>
              </a:spcBef>
              <a:buNone/>
            </a:pPr>
            <a:r>
              <a:rPr lang="en-US" sz="1200" dirty="0"/>
              <a:t>[12]	</a:t>
            </a:r>
            <a:r>
              <a:rPr lang="de-DE" sz="1200" dirty="0" err="1"/>
              <a:t>Rahul</a:t>
            </a:r>
            <a:r>
              <a:rPr lang="de-DE" sz="1200" dirty="0"/>
              <a:t> C. Basole, Arjun Srinivasan, </a:t>
            </a:r>
            <a:r>
              <a:rPr lang="de-DE" sz="1200" dirty="0" err="1"/>
              <a:t>Hyunwoo</a:t>
            </a:r>
            <a:r>
              <a:rPr lang="de-DE" sz="1200" dirty="0"/>
              <a:t> Park, and </a:t>
            </a:r>
            <a:r>
              <a:rPr lang="de-DE" sz="1200" dirty="0" err="1"/>
              <a:t>Shiv</a:t>
            </a:r>
            <a:r>
              <a:rPr lang="de-DE" sz="1200" dirty="0"/>
              <a:t> Patel. </a:t>
            </a:r>
            <a:r>
              <a:rPr lang="de-DE" sz="1200" dirty="0" err="1"/>
              <a:t>ecoxight</a:t>
            </a:r>
            <a:r>
              <a:rPr lang="de-DE" sz="1200" dirty="0"/>
              <a:t>: Discovery, Exploration, and Analysis of Business </a:t>
            </a:r>
          </a:p>
          <a:p>
            <a:pPr marL="806450" lvl="3" indent="0">
              <a:spcBef>
                <a:spcPts val="0"/>
              </a:spcBef>
              <a:buNone/>
            </a:pPr>
            <a:r>
              <a:rPr lang="de-DE" sz="1200" dirty="0"/>
              <a:t>Ecosystems </a:t>
            </a:r>
            <a:r>
              <a:rPr lang="de-DE" sz="1200" dirty="0" err="1"/>
              <a:t>Using</a:t>
            </a:r>
            <a:r>
              <a:rPr lang="de-DE" sz="1200" dirty="0"/>
              <a:t> Interactive Visualization. ACM Transactions on Management Information Systems, 9(2), 2018.</a:t>
            </a:r>
          </a:p>
          <a:p>
            <a:pPr marL="449262" lvl="2" indent="0">
              <a:spcBef>
                <a:spcPts val="0"/>
              </a:spcBef>
              <a:buNone/>
            </a:pPr>
            <a:r>
              <a:rPr lang="de-DE" sz="1200" dirty="0"/>
              <a:t>[13]	</a:t>
            </a:r>
            <a:r>
              <a:rPr lang="de-DE" sz="1200" dirty="0">
                <a:hlinkClick r:id="rId6"/>
              </a:rPr>
              <a:t>https://ecosystem-explorer.in.tum.de/#/</a:t>
            </a:r>
            <a:r>
              <a:rPr lang="de-DE" sz="1200" dirty="0"/>
              <a:t>. </a:t>
            </a:r>
            <a:r>
              <a:rPr lang="de-DE" sz="1200" dirty="0" err="1"/>
              <a:t>Accessed</a:t>
            </a:r>
            <a:r>
              <a:rPr lang="de-DE" sz="1200" dirty="0"/>
              <a:t> </a:t>
            </a:r>
            <a:r>
              <a:rPr lang="de-DE" sz="1200" dirty="0" err="1"/>
              <a:t>February</a:t>
            </a:r>
            <a:r>
              <a:rPr lang="de-DE" sz="1200" dirty="0"/>
              <a:t> 1, 2019.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EC4DEB66-CB77-437C-875C-A692B1940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190208 Riemhofer BA-Thesis-Kick-Out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4157356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 - Visualizations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434" y="981076"/>
            <a:ext cx="11523133" cy="5400675"/>
          </a:xfrm>
        </p:spPr>
        <p:txBody>
          <a:bodyPr>
            <a:normAutofit fontScale="77500" lnSpcReduction="20000"/>
          </a:bodyPr>
          <a:lstStyle/>
          <a:p>
            <a:pPr marL="449262" lvl="2" indent="0">
              <a:buNone/>
            </a:pPr>
            <a:r>
              <a:rPr lang="de-DE" sz="1400" b="1" dirty="0"/>
              <a:t>1-dimensional visualizations:</a:t>
            </a:r>
          </a:p>
          <a:p>
            <a:pPr marL="449262" lvl="2" indent="0">
              <a:buNone/>
            </a:pPr>
            <a:r>
              <a:rPr lang="de-DE" sz="1400" dirty="0"/>
              <a:t>List: </a:t>
            </a:r>
            <a:r>
              <a:rPr lang="de-DE" sz="1400" dirty="0">
                <a:hlinkClick r:id="rId3"/>
              </a:rPr>
              <a:t>https://image.flaticon.com/icons/svg/52/52928.svg</a:t>
            </a:r>
            <a:r>
              <a:rPr lang="de-DE" sz="1400" dirty="0"/>
              <a:t> </a:t>
            </a:r>
          </a:p>
          <a:p>
            <a:pPr marL="449262" lvl="2" indent="0">
              <a:buNone/>
            </a:pPr>
            <a:r>
              <a:rPr lang="en-US" sz="1400" b="1" dirty="0"/>
              <a:t>2-dimensional visualizations:</a:t>
            </a:r>
          </a:p>
          <a:p>
            <a:pPr marL="449262" lvl="2" indent="0">
              <a:buNone/>
            </a:pPr>
            <a:r>
              <a:rPr lang="en-US" sz="1400" dirty="0"/>
              <a:t>Connection Map: </a:t>
            </a:r>
            <a:r>
              <a:rPr lang="en-US" sz="1400" dirty="0">
                <a:hlinkClick r:id="rId4"/>
              </a:rPr>
              <a:t>https://cdn.slidemodel.com/wp-content/uploads/2074-01-worldmap-connections-16x9-1.jpg</a:t>
            </a:r>
            <a:r>
              <a:rPr lang="en-US" sz="1400" dirty="0"/>
              <a:t> </a:t>
            </a:r>
          </a:p>
          <a:p>
            <a:pPr marL="449262" lvl="2" indent="0">
              <a:buNone/>
            </a:pPr>
            <a:r>
              <a:rPr lang="en-US" sz="1400" dirty="0"/>
              <a:t>Dot Map: </a:t>
            </a:r>
            <a:r>
              <a:rPr lang="en-US" sz="1400" dirty="0">
                <a:hlinkClick r:id="rId5"/>
              </a:rPr>
              <a:t>http://1.bp.blogspot.com/-_wTSnI2L6mU/UA8ys96r8dI/AAAAAAAAAIE/Am2JKzLz6EA/s1600/DOT+DENSITY.gif</a:t>
            </a:r>
            <a:r>
              <a:rPr lang="en-US" sz="1400" dirty="0"/>
              <a:t> </a:t>
            </a:r>
          </a:p>
          <a:p>
            <a:pPr marL="449262" lvl="2" indent="0">
              <a:buNone/>
            </a:pPr>
            <a:r>
              <a:rPr lang="en-US" sz="1400" dirty="0" err="1"/>
              <a:t>Isarithmetic</a:t>
            </a:r>
            <a:r>
              <a:rPr lang="en-US" sz="1400" dirty="0"/>
              <a:t> Map: </a:t>
            </a:r>
            <a:r>
              <a:rPr lang="en-US" sz="1400" dirty="0">
                <a:hlinkClick r:id="rId6"/>
              </a:rPr>
              <a:t>http://1.bp.blogspot.com/-CYK7W35hPrI/TlwYaBY4TXI/AAAAAAAAAAU/QJCIjtQBOds/s1600/isarithmic+map.png</a:t>
            </a:r>
            <a:r>
              <a:rPr lang="en-US" sz="1400" dirty="0"/>
              <a:t> </a:t>
            </a:r>
          </a:p>
          <a:p>
            <a:pPr marL="449262" lvl="2" indent="0">
              <a:buNone/>
            </a:pPr>
            <a:r>
              <a:rPr lang="en-US" sz="1400" b="1" dirty="0"/>
              <a:t>Multi-dimensional visualizations:</a:t>
            </a:r>
          </a:p>
          <a:p>
            <a:pPr marL="449262" lvl="2" indent="0">
              <a:buNone/>
            </a:pPr>
            <a:r>
              <a:rPr lang="en-US" sz="1400" dirty="0"/>
              <a:t>Bar Chart: </a:t>
            </a:r>
            <a:r>
              <a:rPr lang="en-US" sz="1400" dirty="0">
                <a:hlinkClick r:id="rId7"/>
              </a:rPr>
              <a:t>https://www.tutorialspoint.com/r/images/barchart_months_revenue.png</a:t>
            </a:r>
            <a:r>
              <a:rPr lang="en-US" sz="1400" dirty="0"/>
              <a:t> </a:t>
            </a:r>
          </a:p>
          <a:p>
            <a:pPr marL="449262" lvl="2" indent="0">
              <a:buNone/>
            </a:pPr>
            <a:r>
              <a:rPr lang="en-US" sz="1400" dirty="0"/>
              <a:t>Bubble Chart: </a:t>
            </a:r>
            <a:r>
              <a:rPr lang="en-US" sz="1400" dirty="0">
                <a:hlinkClick r:id="rId8"/>
              </a:rPr>
              <a:t>https://docs.oracle.com/cd/E57014_01/adf/tag-reference-dvt/images/chart/bubbleChart.png</a:t>
            </a:r>
            <a:r>
              <a:rPr lang="en-US" sz="1400" dirty="0"/>
              <a:t> </a:t>
            </a:r>
          </a:p>
          <a:p>
            <a:pPr marL="449262" lvl="2" indent="0">
              <a:buNone/>
            </a:pPr>
            <a:r>
              <a:rPr lang="en-US" sz="1400" dirty="0"/>
              <a:t>Heat Map: </a:t>
            </a:r>
            <a:r>
              <a:rPr lang="en-US" sz="1400" dirty="0">
                <a:hlinkClick r:id="rId9"/>
              </a:rPr>
              <a:t>http://i.stack.imgur.com/S9ghV.png</a:t>
            </a:r>
            <a:r>
              <a:rPr lang="en-US" sz="1400" dirty="0"/>
              <a:t> </a:t>
            </a:r>
          </a:p>
          <a:p>
            <a:pPr marL="449262" lvl="2" indent="0">
              <a:buNone/>
            </a:pPr>
            <a:r>
              <a:rPr lang="en-US" sz="1400" dirty="0"/>
              <a:t>Line Chart: </a:t>
            </a:r>
            <a:r>
              <a:rPr lang="en-US" sz="1400" dirty="0">
                <a:hlinkClick r:id="rId10"/>
              </a:rPr>
              <a:t>https://camo.githubusercontent.com/22c2fafa60804cb2bc3f60ff8afe6d5262da3b25/68747470733a2f2f73332e61</a:t>
            </a:r>
          </a:p>
          <a:p>
            <a:pPr marL="449262" lvl="2" indent="0">
              <a:buNone/>
            </a:pPr>
            <a:r>
              <a:rPr lang="en-US" sz="1400" dirty="0">
                <a:hlinkClick r:id="rId10"/>
              </a:rPr>
              <a:t>6d617a6f6e6177732e636f6d2f7a654d6972636f2f6769746875622f73776966742d6c696e6563686172742f30312e706e67</a:t>
            </a:r>
            <a:r>
              <a:rPr lang="en-US" sz="1400" dirty="0"/>
              <a:t>  </a:t>
            </a:r>
          </a:p>
          <a:p>
            <a:pPr marL="449262" lvl="2" indent="0">
              <a:buNone/>
            </a:pPr>
            <a:r>
              <a:rPr lang="en-US" sz="1400" dirty="0"/>
              <a:t>Scatter Plot : </a:t>
            </a:r>
            <a:r>
              <a:rPr lang="en-US" sz="1400" dirty="0">
                <a:hlinkClick r:id="rId11"/>
              </a:rPr>
              <a:t>http://betterevaluation.org/sites/default/files/Method.scatterplot1.png</a:t>
            </a:r>
            <a:r>
              <a:rPr lang="en-US" sz="1400" dirty="0"/>
              <a:t> </a:t>
            </a:r>
          </a:p>
          <a:p>
            <a:pPr marL="449262" lvl="2" indent="0">
              <a:buNone/>
            </a:pPr>
            <a:r>
              <a:rPr lang="en-US" sz="1400" dirty="0"/>
              <a:t>Venn Diagram: </a:t>
            </a:r>
            <a:r>
              <a:rPr lang="en-US" sz="1400" dirty="0">
                <a:hlinkClick r:id="rId12"/>
              </a:rPr>
              <a:t>http://www.calendarprintabletemplates.com/wp-content/uploads/2017/08/Free-venn-diagram-template.png</a:t>
            </a:r>
            <a:r>
              <a:rPr lang="en-US" sz="1400" dirty="0"/>
              <a:t> </a:t>
            </a:r>
          </a:p>
          <a:p>
            <a:pPr marL="449262" lvl="2" indent="0">
              <a:buNone/>
            </a:pPr>
            <a:r>
              <a:rPr lang="en-US" sz="1400" b="1" dirty="0"/>
              <a:t>Network visualizations:</a:t>
            </a:r>
            <a:endParaRPr lang="en-US" sz="1400" dirty="0"/>
          </a:p>
          <a:p>
            <a:pPr marL="449262" lvl="2" indent="0">
              <a:buNone/>
            </a:pPr>
            <a:r>
              <a:rPr lang="en-US" sz="1400" dirty="0"/>
              <a:t>Chord Diagram: </a:t>
            </a:r>
            <a:r>
              <a:rPr lang="en-US" sz="1400" dirty="0">
                <a:hlinkClick r:id="rId13"/>
              </a:rPr>
              <a:t>http://jrue.github.io/assets/images/exercise_images/chorddiagram.jpg</a:t>
            </a:r>
            <a:r>
              <a:rPr lang="en-US" sz="1400" dirty="0"/>
              <a:t> </a:t>
            </a:r>
          </a:p>
          <a:p>
            <a:pPr marL="449262" lvl="2" indent="0">
              <a:buNone/>
            </a:pPr>
            <a:r>
              <a:rPr lang="en-US" sz="1400" dirty="0"/>
              <a:t>Directional Network: </a:t>
            </a:r>
            <a:r>
              <a:rPr lang="en-US" sz="1400" dirty="0">
                <a:hlinkClick r:id="rId14"/>
              </a:rPr>
              <a:t>http://4.bp.blogspot.com/-f96LgjdGKsg/UUGIbxTkc-I/AAAAAAAAAJ0/gSfSNCZhPIM/s1600/force10.png</a:t>
            </a:r>
            <a:r>
              <a:rPr lang="en-US" sz="1400" dirty="0"/>
              <a:t> </a:t>
            </a:r>
          </a:p>
          <a:p>
            <a:pPr marL="449262" lvl="2" indent="0">
              <a:buNone/>
            </a:pPr>
            <a:r>
              <a:rPr lang="en-US" sz="1400" dirty="0"/>
              <a:t>Matrix: </a:t>
            </a:r>
            <a:r>
              <a:rPr lang="en-US" sz="1400" dirty="0">
                <a:hlinkClick r:id="rId15"/>
              </a:rPr>
              <a:t>https://www.google.de/url?sa=i&amp;source=images&amp;cd=&amp;cad=rja&amp;uact=8&amp;ved=2ahUKEwj4puTes-jfAhUFU1AKHVHuApEQjRx6BAgBEAU&amp;url=https%3A%2F%2Fen.wikipedia.org%2Fwiki%2FAdjacency_matrix&amp;psig=AOvVaw3cQI_3VTjE9Ffxj9h0mVQ_&amp;ust=1547387988931601</a:t>
            </a:r>
            <a:r>
              <a:rPr lang="en-US" sz="1400" dirty="0"/>
              <a:t> </a:t>
            </a:r>
          </a:p>
          <a:p>
            <a:pPr marL="449262" lvl="2" indent="0">
              <a:buNone/>
            </a:pPr>
            <a:r>
              <a:rPr lang="en-US" sz="1400" dirty="0"/>
              <a:t>Node Network: </a:t>
            </a:r>
            <a:r>
              <a:rPr lang="en-US" sz="1400" dirty="0">
                <a:hlinkClick r:id="rId16"/>
              </a:rPr>
              <a:t>https://brettworks.files.wordpress.com/2011/12/network3.jpeg</a:t>
            </a:r>
            <a:r>
              <a:rPr lang="en-US" sz="1400" dirty="0"/>
              <a:t> </a:t>
            </a:r>
          </a:p>
          <a:p>
            <a:pPr marL="449262" lvl="2" indent="0">
              <a:buNone/>
            </a:pPr>
            <a:r>
              <a:rPr lang="en-US" sz="1400" dirty="0"/>
              <a:t>Tube Map: </a:t>
            </a:r>
            <a:r>
              <a:rPr lang="en-US" sz="1400" dirty="0">
                <a:hlinkClick r:id="rId17"/>
              </a:rPr>
              <a:t>http://www.thepoke.co.uk/wp-content/uploads/2016/06/BhjWyQ7CYAAGZsP.jpg</a:t>
            </a:r>
            <a:r>
              <a:rPr lang="en-US" sz="1400" dirty="0"/>
              <a:t> </a:t>
            </a:r>
          </a:p>
          <a:p>
            <a:pPr marL="449262" lvl="2" indent="0">
              <a:buNone/>
            </a:pPr>
            <a:r>
              <a:rPr lang="en-US" sz="1400" b="1" dirty="0"/>
              <a:t>Temporal visualizations:</a:t>
            </a:r>
          </a:p>
          <a:p>
            <a:pPr marL="449262" lvl="2" indent="0">
              <a:buNone/>
            </a:pPr>
            <a:r>
              <a:rPr lang="en-US" sz="1400" dirty="0"/>
              <a:t>Arc Diagram: </a:t>
            </a:r>
            <a:r>
              <a:rPr lang="en-US" sz="1400" dirty="0">
                <a:hlinkClick r:id="rId18"/>
              </a:rPr>
              <a:t>http://datavizproject.com/wp-content/uploads/2016/06/DVP_1_100-68.png</a:t>
            </a:r>
            <a:r>
              <a:rPr lang="en-US" sz="1400" dirty="0"/>
              <a:t> </a:t>
            </a:r>
          </a:p>
          <a:p>
            <a:pPr marL="449262" lvl="2" indent="0">
              <a:buNone/>
            </a:pPr>
            <a:r>
              <a:rPr lang="en-US" sz="1400" dirty="0"/>
              <a:t>Timeline: </a:t>
            </a:r>
            <a:r>
              <a:rPr lang="en-US" sz="1400" dirty="0">
                <a:hlinkClick r:id="rId19"/>
              </a:rPr>
              <a:t>https://images.template.net/wp-content/uploads/2015/07/Timeline-Infographic-Business-Sample-5.jpg</a:t>
            </a:r>
            <a:r>
              <a:rPr lang="en-US" sz="1400" dirty="0"/>
              <a:t> </a:t>
            </a:r>
          </a:p>
          <a:p>
            <a:pPr marL="449262" lvl="2" indent="0">
              <a:buNone/>
            </a:pPr>
            <a:r>
              <a:rPr lang="en-US" sz="1400" b="1" dirty="0"/>
              <a:t>Tree visualizations:</a:t>
            </a:r>
          </a:p>
          <a:p>
            <a:pPr marL="449262" lvl="2" indent="0">
              <a:buNone/>
            </a:pPr>
            <a:r>
              <a:rPr lang="en-US" sz="1400" dirty="0" err="1"/>
              <a:t>Dendogram</a:t>
            </a:r>
            <a:r>
              <a:rPr lang="en-US" sz="1400" dirty="0"/>
              <a:t>: </a:t>
            </a:r>
            <a:r>
              <a:rPr lang="en-US" sz="1400" dirty="0">
                <a:hlinkClick r:id="rId20"/>
              </a:rPr>
              <a:t>https://www.mathworks.com/help/examples/stats/win64/PlotDendrogramExample_01.png</a:t>
            </a:r>
            <a:r>
              <a:rPr lang="en-US" sz="1400" dirty="0"/>
              <a:t> </a:t>
            </a:r>
          </a:p>
          <a:p>
            <a:pPr marL="449262" lvl="2" indent="0">
              <a:buNone/>
            </a:pPr>
            <a:r>
              <a:rPr lang="en-US" sz="1400" dirty="0"/>
              <a:t>Hyperbolic Tree: </a:t>
            </a:r>
            <a:r>
              <a:rPr lang="en-US" sz="1400" dirty="0">
                <a:hlinkClick r:id="rId21"/>
              </a:rPr>
              <a:t>http://www.flong.com/storage/experience/bubba/hyptree.gif</a:t>
            </a:r>
            <a:r>
              <a:rPr lang="en-US" sz="1400" dirty="0"/>
              <a:t> </a:t>
            </a:r>
          </a:p>
          <a:p>
            <a:pPr marL="449262" lvl="2" indent="0">
              <a:buNone/>
            </a:pPr>
            <a:r>
              <a:rPr lang="en-US" sz="1400" dirty="0"/>
              <a:t>Sunburst Diagram: </a:t>
            </a:r>
            <a:r>
              <a:rPr lang="en-US" sz="1400" dirty="0">
                <a:hlinkClick r:id="rId22"/>
              </a:rPr>
              <a:t>http://datavizproject.com/wp-content/uploads/2015/10/DVP-30.png</a:t>
            </a:r>
            <a:r>
              <a:rPr lang="en-US" sz="1400" dirty="0"/>
              <a:t> </a:t>
            </a:r>
          </a:p>
          <a:p>
            <a:pPr marL="449262" lvl="2" indent="0">
              <a:buNone/>
            </a:pPr>
            <a:r>
              <a:rPr lang="en-US" sz="1400" dirty="0"/>
              <a:t>Tree Map: </a:t>
            </a:r>
            <a:r>
              <a:rPr lang="en-US" sz="1400" dirty="0">
                <a:hlinkClick r:id="rId23"/>
              </a:rPr>
              <a:t>https://www.thinkoutsidetheslide.com/wp-content/uploads/2013/09/treemap.png</a:t>
            </a:r>
            <a:endParaRPr lang="en-US" sz="1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EC4DEB66-CB77-437C-875C-A692B1940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190208 Riemhofer BA-Thesis-Kick-Out</a:t>
            </a:r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635B0F8-72EE-4136-B8D1-307EE232F3C6}"/>
              </a:ext>
            </a:extLst>
          </p:cNvPr>
          <p:cNvSpPr/>
          <p:nvPr/>
        </p:nvSpPr>
        <p:spPr>
          <a:xfrm>
            <a:off x="332904" y="6093297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Last accessed January 14, 2019</a:t>
            </a:r>
          </a:p>
        </p:txBody>
      </p:sp>
    </p:spTree>
    <p:extLst>
      <p:ext uri="{BB962C8B-B14F-4D97-AF65-F5344CB8AC3E}">
        <p14:creationId xmlns:p14="http://schemas.microsoft.com/office/powerpoint/2010/main" val="945612966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1127448" y="3485497"/>
            <a:ext cx="2485288" cy="219497"/>
          </a:xfrm>
        </p:spPr>
        <p:txBody>
          <a:bodyPr/>
          <a:lstStyle/>
          <a:p>
            <a:r>
              <a:rPr lang="en-AU" dirty="0"/>
              <a:t>Maximilian Riemhofer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noProof="1"/>
              <a:t>	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>
          <a:xfrm>
            <a:off x="2207568" y="5445224"/>
            <a:ext cx="1293429" cy="133350"/>
          </a:xfrm>
        </p:spPr>
        <p:txBody>
          <a:bodyPr/>
          <a:lstStyle/>
          <a:p>
            <a:r>
              <a:rPr lang="en-AU" dirty="0"/>
              <a:t>17132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>
          <a:xfrm>
            <a:off x="1127448" y="5949280"/>
            <a:ext cx="2452083" cy="131762"/>
          </a:xfrm>
        </p:spPr>
        <p:txBody>
          <a:bodyPr/>
          <a:lstStyle/>
          <a:p>
            <a:r>
              <a:rPr lang="en-AU" dirty="0"/>
              <a:t>maximilian.riemhofer@tum.de</a:t>
            </a:r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91665A57-E3B8-45BA-87FE-1235FB0790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518" y="3819664"/>
            <a:ext cx="2293679" cy="195367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679DB73-6425-47D1-A7FE-4E8F68968D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7327" y="3392484"/>
            <a:ext cx="2729095" cy="272909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dirty="0"/>
              <a:t>Business Ecosystems - Motivation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1DF1D01-4C8D-4610-A8C2-374A21449209}"/>
              </a:ext>
            </a:extLst>
          </p:cNvPr>
          <p:cNvSpPr/>
          <p:nvPr/>
        </p:nvSpPr>
        <p:spPr>
          <a:xfrm>
            <a:off x="332904" y="6093297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Based on [1] – [5]</a:t>
            </a:r>
          </a:p>
        </p:txBody>
      </p:sp>
      <p:sp>
        <p:nvSpPr>
          <p:cNvPr id="28" name="Fußzeilenplatzhalter 4">
            <a:extLst>
              <a:ext uri="{FF2B5EF4-FFF2-40B4-BE49-F238E27FC236}">
                <a16:creationId xmlns:a16="http://schemas.microsoft.com/office/drawing/2014/main" id="{201B7099-0F34-42FA-8BED-0872A1099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190208 Riemhofer BA-Thesis-Kick-Out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E786146-3F63-48BB-8712-92F687306E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290" y="1105492"/>
            <a:ext cx="2644458" cy="191723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F6BDAA8C-C9B1-43DD-8C2E-A590E2F74F67}"/>
              </a:ext>
            </a:extLst>
          </p:cNvPr>
          <p:cNvSpPr txBox="1"/>
          <p:nvPr/>
        </p:nvSpPr>
        <p:spPr>
          <a:xfrm>
            <a:off x="4015913" y="955953"/>
            <a:ext cx="3168352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000" u="sng" dirty="0">
                <a:solidFill>
                  <a:srgbClr val="0065BD"/>
                </a:solidFill>
                <a:latin typeface="Arial" pitchFamily="34" charset="0"/>
              </a:rPr>
              <a:t>https://sketchb4.files.wordpress.com/2013/02/bmw-5-series-gran-turismo-concept-sketch-img_1.jpg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62C7C29B-910C-449E-84D3-FFBEFE235F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58" y="1424387"/>
            <a:ext cx="2249599" cy="1263434"/>
          </a:xfrm>
          <a:prstGeom prst="rect">
            <a:avLst/>
          </a:prstGeom>
        </p:spPr>
      </p:pic>
      <p:sp>
        <p:nvSpPr>
          <p:cNvPr id="31" name="Textfeld 30">
            <a:extLst>
              <a:ext uri="{FF2B5EF4-FFF2-40B4-BE49-F238E27FC236}">
                <a16:creationId xmlns:a16="http://schemas.microsoft.com/office/drawing/2014/main" id="{B7D8449F-5B81-4E63-9D19-1B6A2C38D0F3}"/>
              </a:ext>
            </a:extLst>
          </p:cNvPr>
          <p:cNvSpPr txBox="1"/>
          <p:nvPr/>
        </p:nvSpPr>
        <p:spPr>
          <a:xfrm>
            <a:off x="792405" y="2713724"/>
            <a:ext cx="2378721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000" u="sng" dirty="0">
                <a:solidFill>
                  <a:srgbClr val="0065BD"/>
                </a:solidFill>
                <a:latin typeface="Arial" pitchFamily="34" charset="0"/>
              </a:rPr>
              <a:t>https://s-media-cache-ak0.pinimg.com/originals/05/73/b3/0573b3780afbb356256fc712c33701a1.jpg</a:t>
            </a: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78CB214E-D179-47F3-BB65-90A2D1B11C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968" y="4170180"/>
            <a:ext cx="2293679" cy="1263435"/>
          </a:xfrm>
          <a:prstGeom prst="rect">
            <a:avLst/>
          </a:prstGeom>
        </p:spPr>
      </p:pic>
      <p:sp>
        <p:nvSpPr>
          <p:cNvPr id="34" name="Textfeld 33">
            <a:extLst>
              <a:ext uri="{FF2B5EF4-FFF2-40B4-BE49-F238E27FC236}">
                <a16:creationId xmlns:a16="http://schemas.microsoft.com/office/drawing/2014/main" id="{A2FC6F47-93FB-4458-936B-894E42BA9F77}"/>
              </a:ext>
            </a:extLst>
          </p:cNvPr>
          <p:cNvSpPr txBox="1"/>
          <p:nvPr/>
        </p:nvSpPr>
        <p:spPr>
          <a:xfrm>
            <a:off x="2055734" y="5416952"/>
            <a:ext cx="2378721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000" u="sng" dirty="0">
                <a:solidFill>
                  <a:srgbClr val="0065BD"/>
                </a:solidFill>
                <a:latin typeface="Arial" pitchFamily="34" charset="0"/>
              </a:rPr>
              <a:t>http://www.tirestoo.com/wp-content/uploads/2015/10/car-tires.png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8FE32735-2779-4EE0-A635-0600AEF4B4EF}"/>
              </a:ext>
            </a:extLst>
          </p:cNvPr>
          <p:cNvSpPr txBox="1"/>
          <p:nvPr/>
        </p:nvSpPr>
        <p:spPr>
          <a:xfrm>
            <a:off x="8142682" y="5593538"/>
            <a:ext cx="274603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>
              <a:defRPr sz="1000" u="sng">
                <a:solidFill>
                  <a:srgbClr val="0065BD"/>
                </a:solidFill>
                <a:latin typeface="Arial" pitchFamily="34" charset="0"/>
              </a:defRPr>
            </a:lvl1pPr>
          </a:lstStyle>
          <a:p>
            <a:r>
              <a:rPr lang="en-US" dirty="0"/>
              <a:t>https://www.wolkdirekt.com/images/600/115692/verkehrsschild-betriebskennzeichnung-hier-gilt-die-stvo.jpg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62C894E-5DDE-4FD3-B8D8-E41A5A1E4896}"/>
              </a:ext>
            </a:extLst>
          </p:cNvPr>
          <p:cNvSpPr txBox="1"/>
          <p:nvPr/>
        </p:nvSpPr>
        <p:spPr>
          <a:xfrm>
            <a:off x="4694450" y="5534200"/>
            <a:ext cx="2284747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000" u="sng" dirty="0">
                <a:solidFill>
                  <a:srgbClr val="0065BD"/>
                </a:solidFill>
                <a:latin typeface="Arial" pitchFamily="34" charset="0"/>
              </a:rPr>
              <a:t>http://fc02.deviantart.net/fs71/f/2013/340/4/3/untitled_by_taucf-d6wxzil.jpg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00F32B31-C172-42EB-859F-E908F630A361}"/>
              </a:ext>
            </a:extLst>
          </p:cNvPr>
          <p:cNvCxnSpPr>
            <a:stCxn id="5" idx="1"/>
            <a:endCxn id="29" idx="3"/>
          </p:cNvCxnSpPr>
          <p:nvPr/>
        </p:nvCxnSpPr>
        <p:spPr bwMode="auto">
          <a:xfrm flipH="1" flipV="1">
            <a:off x="3109557" y="2056104"/>
            <a:ext cx="1089733" cy="8004"/>
          </a:xfrm>
          <a:prstGeom prst="line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6D498D65-91EF-4F5D-9021-8A97596B05B3}"/>
              </a:ext>
            </a:extLst>
          </p:cNvPr>
          <p:cNvCxnSpPr>
            <a:cxnSpLocks/>
            <a:endCxn id="33" idx="0"/>
          </p:cNvCxnSpPr>
          <p:nvPr/>
        </p:nvCxnSpPr>
        <p:spPr bwMode="auto">
          <a:xfrm flipH="1">
            <a:off x="3126808" y="2681325"/>
            <a:ext cx="1275238" cy="1488855"/>
          </a:xfrm>
          <a:prstGeom prst="line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1D8C1BD5-7066-412C-BA0E-026153D4B2ED}"/>
              </a:ext>
            </a:extLst>
          </p:cNvPr>
          <p:cNvCxnSpPr>
            <a:cxnSpLocks/>
          </p:cNvCxnSpPr>
          <p:nvPr/>
        </p:nvCxnSpPr>
        <p:spPr bwMode="auto">
          <a:xfrm>
            <a:off x="6553195" y="2607962"/>
            <a:ext cx="1589487" cy="1207543"/>
          </a:xfrm>
          <a:prstGeom prst="line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0" name="Grafik 29">
            <a:extLst>
              <a:ext uri="{FF2B5EF4-FFF2-40B4-BE49-F238E27FC236}">
                <a16:creationId xmlns:a16="http://schemas.microsoft.com/office/drawing/2014/main" id="{A91E4541-9E23-43BF-8A34-DDEE0005A13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6285" y="960427"/>
            <a:ext cx="1772435" cy="1865719"/>
          </a:xfrm>
          <a:prstGeom prst="rect">
            <a:avLst/>
          </a:prstGeom>
        </p:spPr>
      </p:pic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5E083C04-0442-4440-97DD-AE1CC6DB245E}"/>
              </a:ext>
            </a:extLst>
          </p:cNvPr>
          <p:cNvCxnSpPr>
            <a:stCxn id="5" idx="3"/>
            <a:endCxn id="30" idx="1"/>
          </p:cNvCxnSpPr>
          <p:nvPr/>
        </p:nvCxnSpPr>
        <p:spPr bwMode="auto">
          <a:xfrm flipV="1">
            <a:off x="6843748" y="1893287"/>
            <a:ext cx="2272537" cy="170821"/>
          </a:xfrm>
          <a:prstGeom prst="line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Textfeld 42">
            <a:extLst>
              <a:ext uri="{FF2B5EF4-FFF2-40B4-BE49-F238E27FC236}">
                <a16:creationId xmlns:a16="http://schemas.microsoft.com/office/drawing/2014/main" id="{90ADDD10-714D-4425-A609-F2DB26564B5D}"/>
              </a:ext>
            </a:extLst>
          </p:cNvPr>
          <p:cNvSpPr txBox="1"/>
          <p:nvPr/>
        </p:nvSpPr>
        <p:spPr>
          <a:xfrm>
            <a:off x="8222407" y="2867612"/>
            <a:ext cx="3560189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000" u="sng" dirty="0">
                <a:solidFill>
                  <a:srgbClr val="0065BD"/>
                </a:solidFill>
                <a:latin typeface="Arial" pitchFamily="34" charset="0"/>
              </a:rPr>
              <a:t>http://www.clipartkid.com/images/397/microscope-drawing-clipart-panda-free-clipart-images-J24M4k-clipart.jpg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83458E45-AB91-47C4-85A8-95E9D0D81D82}"/>
              </a:ext>
            </a:extLst>
          </p:cNvPr>
          <p:cNvCxnSpPr>
            <a:cxnSpLocks/>
          </p:cNvCxnSpPr>
          <p:nvPr/>
        </p:nvCxnSpPr>
        <p:spPr bwMode="auto">
          <a:xfrm>
            <a:off x="5519936" y="3073942"/>
            <a:ext cx="158724" cy="986330"/>
          </a:xfrm>
          <a:prstGeom prst="line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42364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4" grpId="0"/>
      <p:bldP spid="36" grpId="0"/>
      <p:bldP spid="19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dirty="0"/>
              <a:t>Business Ecosystems - Motivation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1DF1D01-4C8D-4610-A8C2-374A21449209}"/>
              </a:ext>
            </a:extLst>
          </p:cNvPr>
          <p:cNvSpPr/>
          <p:nvPr/>
        </p:nvSpPr>
        <p:spPr>
          <a:xfrm>
            <a:off x="332904" y="6093297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Based on [1] – [5]</a:t>
            </a:r>
          </a:p>
        </p:txBody>
      </p:sp>
      <p:sp>
        <p:nvSpPr>
          <p:cNvPr id="28" name="Fußzeilenplatzhalter 4">
            <a:extLst>
              <a:ext uri="{FF2B5EF4-FFF2-40B4-BE49-F238E27FC236}">
                <a16:creationId xmlns:a16="http://schemas.microsoft.com/office/drawing/2014/main" id="{201B7099-0F34-42FA-8BED-0872A1099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190208 Riemhofer BA-Thesis-Kick-Out</a:t>
            </a:r>
            <a:endParaRPr lang="de-DE" dirty="0"/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6D498D65-91EF-4F5D-9021-8A97596B05B3}"/>
              </a:ext>
            </a:extLst>
          </p:cNvPr>
          <p:cNvCxnSpPr>
            <a:cxnSpLocks/>
          </p:cNvCxnSpPr>
          <p:nvPr/>
        </p:nvCxnSpPr>
        <p:spPr bwMode="auto">
          <a:xfrm flipH="1">
            <a:off x="3126808" y="2681325"/>
            <a:ext cx="1275238" cy="1488855"/>
          </a:xfrm>
          <a:prstGeom prst="line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1D8C1BD5-7066-412C-BA0E-026153D4B2ED}"/>
              </a:ext>
            </a:extLst>
          </p:cNvPr>
          <p:cNvCxnSpPr>
            <a:cxnSpLocks/>
          </p:cNvCxnSpPr>
          <p:nvPr/>
        </p:nvCxnSpPr>
        <p:spPr bwMode="auto">
          <a:xfrm>
            <a:off x="6553195" y="2607962"/>
            <a:ext cx="1589487" cy="1207543"/>
          </a:xfrm>
          <a:prstGeom prst="line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Textfeld 23">
            <a:extLst>
              <a:ext uri="{FF2B5EF4-FFF2-40B4-BE49-F238E27FC236}">
                <a16:creationId xmlns:a16="http://schemas.microsoft.com/office/drawing/2014/main" id="{631FA541-7125-426D-A4D5-AB64426C0F66}"/>
              </a:ext>
            </a:extLst>
          </p:cNvPr>
          <p:cNvSpPr txBox="1"/>
          <p:nvPr/>
        </p:nvSpPr>
        <p:spPr>
          <a:xfrm>
            <a:off x="812452" y="2920054"/>
            <a:ext cx="2151904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000" u="sng" dirty="0">
                <a:solidFill>
                  <a:srgbClr val="0065BD"/>
                </a:solidFill>
                <a:latin typeface="Arial" pitchFamily="34" charset="0"/>
              </a:rPr>
              <a:t>http://www.sz-ybbs.ac.at/~sz-ybbs/typo3temp/_processed_/csm_Zizala_Logo_579b70fd9f.jpg</a:t>
            </a: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6445002E-9680-4DBA-A76C-9F9E0E47A6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05" y="1521665"/>
            <a:ext cx="1975211" cy="1290912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D8627D1E-AEBF-495F-B3F1-E7E240DC1C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98" y="3253016"/>
            <a:ext cx="3437875" cy="2578406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C9913D88-C7FA-4517-99FA-4929B60B699F}"/>
              </a:ext>
            </a:extLst>
          </p:cNvPr>
          <p:cNvSpPr txBox="1"/>
          <p:nvPr/>
        </p:nvSpPr>
        <p:spPr>
          <a:xfrm>
            <a:off x="800368" y="5059606"/>
            <a:ext cx="3411205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000" u="sng" dirty="0">
                <a:solidFill>
                  <a:srgbClr val="0065BD"/>
                </a:solidFill>
                <a:latin typeface="Arial" pitchFamily="34" charset="0"/>
              </a:rPr>
              <a:t>http://logok.org/wp-content/uploads/2014/06/Bridgestone-logo-old.png</a:t>
            </a: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26997166-5CD1-46A4-AD98-76D66B8382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17" y="3520848"/>
            <a:ext cx="2672985" cy="2004739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8A9E9ECA-010C-46BA-B20B-2250E8BEC4B2}"/>
              </a:ext>
            </a:extLst>
          </p:cNvPr>
          <p:cNvSpPr txBox="1"/>
          <p:nvPr/>
        </p:nvSpPr>
        <p:spPr>
          <a:xfrm>
            <a:off x="4623078" y="4815437"/>
            <a:ext cx="2284747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000" u="sng" dirty="0">
                <a:solidFill>
                  <a:srgbClr val="0065BD"/>
                </a:solidFill>
                <a:latin typeface="Arial" pitchFamily="34" charset="0"/>
              </a:rPr>
              <a:t>https://cdn.freebiesupply.com/logos/thumbs/2x/bosch-logo.png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13EBF01B-0E0F-498A-A126-0A4393435532}"/>
              </a:ext>
            </a:extLst>
          </p:cNvPr>
          <p:cNvSpPr txBox="1"/>
          <p:nvPr/>
        </p:nvSpPr>
        <p:spPr>
          <a:xfrm>
            <a:off x="7347938" y="5338512"/>
            <a:ext cx="3623359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>
              <a:defRPr sz="1000" u="sng">
                <a:solidFill>
                  <a:srgbClr val="0065BD"/>
                </a:solidFill>
                <a:latin typeface="Arial" pitchFamily="34" charset="0"/>
              </a:defRPr>
            </a:lvl1pPr>
          </a:lstStyle>
          <a:p>
            <a:r>
              <a:rPr lang="en-US" dirty="0"/>
              <a:t>http://www.gamersglobal.de/sites/gamersglobal.de/files/news/teaser/14943/2000px-Die_Bundesregierung_Logo.svg_.png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F3E089F4-9954-4922-ABB9-0A3C815A5D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4845" y="1057557"/>
            <a:ext cx="2393707" cy="1502433"/>
          </a:xfrm>
          <a:prstGeom prst="rect">
            <a:avLst/>
          </a:prstGeom>
        </p:spPr>
      </p:pic>
      <p:sp>
        <p:nvSpPr>
          <p:cNvPr id="39" name="Textfeld 38">
            <a:extLst>
              <a:ext uri="{FF2B5EF4-FFF2-40B4-BE49-F238E27FC236}">
                <a16:creationId xmlns:a16="http://schemas.microsoft.com/office/drawing/2014/main" id="{F629136A-9477-4F4B-BDB4-6EE4B1B1D6E6}"/>
              </a:ext>
            </a:extLst>
          </p:cNvPr>
          <p:cNvSpPr txBox="1"/>
          <p:nvPr/>
        </p:nvSpPr>
        <p:spPr>
          <a:xfrm>
            <a:off x="9450318" y="2519944"/>
            <a:ext cx="2284747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000" u="sng" dirty="0">
                <a:solidFill>
                  <a:srgbClr val="0065BD"/>
                </a:solidFill>
                <a:latin typeface="Arial" pitchFamily="34" charset="0"/>
              </a:rPr>
              <a:t>http://dss.in.tum.de/templates/dsstemplate3/images/TUM_Logo_extern_ot_RGB_neg_p.png</a:t>
            </a:r>
          </a:p>
        </p:txBody>
      </p:sp>
      <p:pic>
        <p:nvPicPr>
          <p:cNvPr id="40" name="Grafik 39">
            <a:extLst>
              <a:ext uri="{FF2B5EF4-FFF2-40B4-BE49-F238E27FC236}">
                <a16:creationId xmlns:a16="http://schemas.microsoft.com/office/drawing/2014/main" id="{D7FAF418-C8DB-486F-AB64-759AA2FB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031" y="1214059"/>
            <a:ext cx="1828910" cy="1828910"/>
          </a:xfrm>
          <a:prstGeom prst="rect">
            <a:avLst/>
          </a:prstGeom>
        </p:spPr>
      </p:pic>
      <p:sp>
        <p:nvSpPr>
          <p:cNvPr id="41" name="Textfeld 40">
            <a:extLst>
              <a:ext uri="{FF2B5EF4-FFF2-40B4-BE49-F238E27FC236}">
                <a16:creationId xmlns:a16="http://schemas.microsoft.com/office/drawing/2014/main" id="{84384765-F592-4F2B-AD43-C16C84FA9DA3}"/>
              </a:ext>
            </a:extLst>
          </p:cNvPr>
          <p:cNvSpPr txBox="1"/>
          <p:nvPr/>
        </p:nvSpPr>
        <p:spPr>
          <a:xfrm>
            <a:off x="3861650" y="806557"/>
            <a:ext cx="3168352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000" u="sng" dirty="0">
                <a:solidFill>
                  <a:srgbClr val="0065BD"/>
                </a:solidFill>
                <a:latin typeface="Arial" pitchFamily="34" charset="0"/>
              </a:rPr>
              <a:t>https://upload.wikimedia.org/wikipedia/commons/thumb/4/44/BMW.svg/1200px-BMW.svg.png</a:t>
            </a: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BA11A522-4DC0-4BF6-AABE-CDC230A9AE9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184" y="4068940"/>
            <a:ext cx="2268072" cy="1203212"/>
          </a:xfrm>
          <a:prstGeom prst="rect">
            <a:avLst/>
          </a:prstGeom>
        </p:spPr>
      </p:pic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9D949B2B-C339-42CE-A3C7-BB038376FD0D}"/>
              </a:ext>
            </a:extLst>
          </p:cNvPr>
          <p:cNvCxnSpPr/>
          <p:nvPr/>
        </p:nvCxnSpPr>
        <p:spPr bwMode="auto">
          <a:xfrm flipH="1" flipV="1">
            <a:off x="3109557" y="2056104"/>
            <a:ext cx="1089733" cy="8004"/>
          </a:xfrm>
          <a:prstGeom prst="line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24457061-563C-4D33-AA43-671994609724}"/>
              </a:ext>
            </a:extLst>
          </p:cNvPr>
          <p:cNvCxnSpPr/>
          <p:nvPr/>
        </p:nvCxnSpPr>
        <p:spPr bwMode="auto">
          <a:xfrm flipV="1">
            <a:off x="6843748" y="1893287"/>
            <a:ext cx="2272537" cy="170821"/>
          </a:xfrm>
          <a:prstGeom prst="line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0C5E2AE6-107C-4EBB-B711-4D2E9AD95B69}"/>
              </a:ext>
            </a:extLst>
          </p:cNvPr>
          <p:cNvCxnSpPr>
            <a:cxnSpLocks/>
          </p:cNvCxnSpPr>
          <p:nvPr/>
        </p:nvCxnSpPr>
        <p:spPr bwMode="auto">
          <a:xfrm>
            <a:off x="5519936" y="3073942"/>
            <a:ext cx="158724" cy="986330"/>
          </a:xfrm>
          <a:prstGeom prst="line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460208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Ecosystems - Research Questions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348DB1B9-FE08-420B-894B-3361BD26F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190208 Riemhofer BA-Thesis-Kick-Out</a:t>
            </a:r>
            <a:endParaRPr lang="de-DE" dirty="0"/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B78348CD-C7A5-4112-B8D6-0C301F9F660B}"/>
              </a:ext>
            </a:extLst>
          </p:cNvPr>
          <p:cNvSpPr/>
          <p:nvPr/>
        </p:nvSpPr>
        <p:spPr bwMode="auto">
          <a:xfrm>
            <a:off x="695400" y="2996952"/>
            <a:ext cx="1872208" cy="864096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>
                <a:solidFill>
                  <a:schemeClr val="tx1"/>
                </a:solidFill>
                <a:cs typeface="Arial" pitchFamily="34" charset="0"/>
              </a:rPr>
              <a:t>Business Ecosystems</a:t>
            </a: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5C1C36FB-1DD3-4DC0-89D0-47F5EDB81446}"/>
              </a:ext>
            </a:extLst>
          </p:cNvPr>
          <p:cNvCxnSpPr>
            <a:cxnSpLocks/>
            <a:endCxn id="27" idx="1"/>
          </p:cNvCxnSpPr>
          <p:nvPr/>
        </p:nvCxnSpPr>
        <p:spPr bwMode="auto">
          <a:xfrm flipV="1">
            <a:off x="2495600" y="1617656"/>
            <a:ext cx="792088" cy="1388249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BB4EA4A0-2FCA-42AC-B52B-3A0AB192C362}"/>
              </a:ext>
            </a:extLst>
          </p:cNvPr>
          <p:cNvCxnSpPr>
            <a:cxnSpLocks/>
            <a:stCxn id="5" idx="3"/>
            <a:endCxn id="33" idx="1"/>
          </p:cNvCxnSpPr>
          <p:nvPr/>
        </p:nvCxnSpPr>
        <p:spPr bwMode="auto">
          <a:xfrm flipV="1">
            <a:off x="2567608" y="3426336"/>
            <a:ext cx="720080" cy="266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72190E7F-2DC0-44F6-B9CE-DA51224DE737}"/>
              </a:ext>
            </a:extLst>
          </p:cNvPr>
          <p:cNvCxnSpPr>
            <a:cxnSpLocks/>
            <a:endCxn id="35" idx="1"/>
          </p:cNvCxnSpPr>
          <p:nvPr/>
        </p:nvCxnSpPr>
        <p:spPr bwMode="auto">
          <a:xfrm>
            <a:off x="2495600" y="3849431"/>
            <a:ext cx="792088" cy="138558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Rechteck 18">
            <a:extLst>
              <a:ext uri="{FF2B5EF4-FFF2-40B4-BE49-F238E27FC236}">
                <a16:creationId xmlns:a16="http://schemas.microsoft.com/office/drawing/2014/main" id="{607217B5-56FD-4D99-AB0E-E821765915BE}"/>
              </a:ext>
            </a:extLst>
          </p:cNvPr>
          <p:cNvSpPr/>
          <p:nvPr/>
        </p:nvSpPr>
        <p:spPr bwMode="auto">
          <a:xfrm>
            <a:off x="6996100" y="1185608"/>
            <a:ext cx="4248472" cy="864096"/>
          </a:xfrm>
          <a:prstGeom prst="rect">
            <a:avLst/>
          </a:prstGeom>
          <a:solidFill>
            <a:srgbClr val="C1C8A3"/>
          </a:solidFill>
          <a:ln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RQ1: 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Which definitions of business ecosystems already exist in literature, and what commonalities and differences can be identified?</a:t>
            </a:r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81CC7010-5DC7-4769-A32B-982A4983BAE4}"/>
              </a:ext>
            </a:extLst>
          </p:cNvPr>
          <p:cNvCxnSpPr>
            <a:cxnSpLocks/>
            <a:stCxn id="27" idx="3"/>
            <a:endCxn id="19" idx="1"/>
          </p:cNvCxnSpPr>
          <p:nvPr/>
        </p:nvCxnSpPr>
        <p:spPr bwMode="auto">
          <a:xfrm>
            <a:off x="5951984" y="1617656"/>
            <a:ext cx="1044116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Rechteck 24">
            <a:extLst>
              <a:ext uri="{FF2B5EF4-FFF2-40B4-BE49-F238E27FC236}">
                <a16:creationId xmlns:a16="http://schemas.microsoft.com/office/drawing/2014/main" id="{86A46506-DEED-46E7-8992-320F4868D5D9}"/>
              </a:ext>
            </a:extLst>
          </p:cNvPr>
          <p:cNvSpPr/>
          <p:nvPr/>
        </p:nvSpPr>
        <p:spPr bwMode="auto">
          <a:xfrm>
            <a:off x="6996100" y="4793837"/>
            <a:ext cx="4248472" cy="864096"/>
          </a:xfrm>
          <a:prstGeom prst="rect">
            <a:avLst/>
          </a:prstGeom>
          <a:solidFill>
            <a:srgbClr val="EDB8A9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RQ3: 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What are existing modeling and visualization tools, and how well-suited are they for the identified types of business ecosystems?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C851EF15-C1E9-407E-9238-1E8BE43B909F}"/>
              </a:ext>
            </a:extLst>
          </p:cNvPr>
          <p:cNvSpPr/>
          <p:nvPr/>
        </p:nvSpPr>
        <p:spPr bwMode="auto">
          <a:xfrm>
            <a:off x="6996100" y="2994288"/>
            <a:ext cx="4248472" cy="864096"/>
          </a:xfrm>
          <a:prstGeom prst="rect">
            <a:avLst/>
          </a:prstGeom>
          <a:solidFill>
            <a:srgbClr val="C4DCF2"/>
          </a:solidFill>
          <a:ln>
            <a:solidFill>
              <a:srgbClr val="0065BD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RQ2: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AU" sz="1400" dirty="0">
                <a:solidFill>
                  <a:schemeClr val="tx1"/>
                </a:solidFill>
                <a:cs typeface="Arial" pitchFamily="34" charset="0"/>
              </a:rPr>
              <a:t>What are specific types of business ecosystems in literature, and how can the be categorized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?</a:t>
            </a:r>
          </a:p>
        </p:txBody>
      </p:sp>
      <p:sp>
        <p:nvSpPr>
          <p:cNvPr id="27" name="Pfeil: Fünfeck 26">
            <a:extLst>
              <a:ext uri="{FF2B5EF4-FFF2-40B4-BE49-F238E27FC236}">
                <a16:creationId xmlns:a16="http://schemas.microsoft.com/office/drawing/2014/main" id="{0D976B71-8F14-48CB-A2DB-7A2A6E96F346}"/>
              </a:ext>
            </a:extLst>
          </p:cNvPr>
          <p:cNvSpPr/>
          <p:nvPr/>
        </p:nvSpPr>
        <p:spPr bwMode="auto">
          <a:xfrm>
            <a:off x="3287688" y="1185608"/>
            <a:ext cx="2664296" cy="864096"/>
          </a:xfrm>
          <a:prstGeom prst="homePlate">
            <a:avLst/>
          </a:prstGeom>
          <a:solidFill>
            <a:srgbClr val="C1C8A3"/>
          </a:solidFill>
          <a:ln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Several definitions for business ecosystems</a:t>
            </a:r>
          </a:p>
        </p:txBody>
      </p:sp>
      <p:sp>
        <p:nvSpPr>
          <p:cNvPr id="33" name="Pfeil: Fünfeck 32">
            <a:extLst>
              <a:ext uri="{FF2B5EF4-FFF2-40B4-BE49-F238E27FC236}">
                <a16:creationId xmlns:a16="http://schemas.microsoft.com/office/drawing/2014/main" id="{C047B57C-EC04-48CD-BD4A-946E05C1BFB5}"/>
              </a:ext>
            </a:extLst>
          </p:cNvPr>
          <p:cNvSpPr/>
          <p:nvPr/>
        </p:nvSpPr>
        <p:spPr bwMode="auto">
          <a:xfrm>
            <a:off x="3287688" y="2994288"/>
            <a:ext cx="2664296" cy="864096"/>
          </a:xfrm>
          <a:prstGeom prst="homePlate">
            <a:avLst/>
          </a:prstGeom>
          <a:solidFill>
            <a:srgbClr val="C4DCF2"/>
          </a:solidFill>
          <a:ln>
            <a:solidFill>
              <a:srgbClr val="0065BD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Different variations of business ecosystems</a:t>
            </a:r>
          </a:p>
        </p:txBody>
      </p:sp>
      <p:sp>
        <p:nvSpPr>
          <p:cNvPr id="35" name="Pfeil: Fünfeck 34">
            <a:extLst>
              <a:ext uri="{FF2B5EF4-FFF2-40B4-BE49-F238E27FC236}">
                <a16:creationId xmlns:a16="http://schemas.microsoft.com/office/drawing/2014/main" id="{5B399225-D689-4448-AF86-A26A86283F25}"/>
              </a:ext>
            </a:extLst>
          </p:cNvPr>
          <p:cNvSpPr/>
          <p:nvPr/>
        </p:nvSpPr>
        <p:spPr bwMode="auto">
          <a:xfrm>
            <a:off x="3287688" y="4802968"/>
            <a:ext cx="2664296" cy="864096"/>
          </a:xfrm>
          <a:prstGeom prst="homePlate">
            <a:avLst/>
          </a:prstGeom>
          <a:solidFill>
            <a:srgbClr val="EDB8A9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Business ecosystems and visual analytics</a:t>
            </a:r>
          </a:p>
        </p:txBody>
      </p: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934D011C-A5D0-4A35-9B5F-32D93C92392C}"/>
              </a:ext>
            </a:extLst>
          </p:cNvPr>
          <p:cNvCxnSpPr>
            <a:cxnSpLocks/>
            <a:stCxn id="35" idx="3"/>
            <a:endCxn id="25" idx="1"/>
          </p:cNvCxnSpPr>
          <p:nvPr/>
        </p:nvCxnSpPr>
        <p:spPr bwMode="auto">
          <a:xfrm flipV="1">
            <a:off x="5951984" y="5225885"/>
            <a:ext cx="1044116" cy="913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AC59965A-E0BC-4C6D-BADE-465D9E7D8591}"/>
              </a:ext>
            </a:extLst>
          </p:cNvPr>
          <p:cNvCxnSpPr>
            <a:cxnSpLocks/>
            <a:stCxn id="33" idx="3"/>
            <a:endCxn id="26" idx="1"/>
          </p:cNvCxnSpPr>
          <p:nvPr/>
        </p:nvCxnSpPr>
        <p:spPr bwMode="auto">
          <a:xfrm>
            <a:off x="5951984" y="3426336"/>
            <a:ext cx="1044116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22113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5" grpId="0" animBg="1"/>
      <p:bldP spid="26" grpId="0" animBg="1"/>
      <p:bldP spid="27" grpId="0" animBg="1"/>
      <p:bldP spid="33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57AAE38-C756-47D3-923C-EF87E258A4C6}"/>
              </a:ext>
            </a:extLst>
          </p:cNvPr>
          <p:cNvSpPr/>
          <p:nvPr/>
        </p:nvSpPr>
        <p:spPr bwMode="auto">
          <a:xfrm>
            <a:off x="0" y="1844824"/>
            <a:ext cx="12192000" cy="108012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Business Ecosystems</a:t>
            </a:r>
          </a:p>
          <a:p>
            <a:pPr lvl="1"/>
            <a:r>
              <a:rPr lang="en-US" dirty="0"/>
              <a:t>Motivation</a:t>
            </a:r>
          </a:p>
          <a:p>
            <a:pPr lvl="1"/>
            <a:r>
              <a:rPr lang="en-US" dirty="0"/>
              <a:t>Research Questions</a:t>
            </a:r>
            <a:br>
              <a:rPr lang="en-US" dirty="0"/>
            </a:br>
            <a:endParaRPr lang="en-US" dirty="0"/>
          </a:p>
          <a:p>
            <a:r>
              <a:rPr lang="en-US" dirty="0"/>
              <a:t>Business Ecosystem Theory</a:t>
            </a:r>
          </a:p>
          <a:p>
            <a:pPr lvl="1"/>
            <a:r>
              <a:rPr lang="en-US" dirty="0"/>
              <a:t>Systematic Mapping Study</a:t>
            </a:r>
          </a:p>
          <a:p>
            <a:pPr lvl="1"/>
            <a:r>
              <a:rPr lang="en-US" dirty="0"/>
              <a:t>Working Definition</a:t>
            </a:r>
          </a:p>
          <a:p>
            <a:endParaRPr lang="en-US" dirty="0"/>
          </a:p>
          <a:p>
            <a:r>
              <a:rPr lang="en-US" dirty="0"/>
              <a:t>Business Ecosystem Variations</a:t>
            </a:r>
          </a:p>
          <a:p>
            <a:pPr lvl="1"/>
            <a:r>
              <a:rPr lang="en-US" dirty="0"/>
              <a:t>Types</a:t>
            </a:r>
          </a:p>
          <a:p>
            <a:pPr lvl="1"/>
            <a:r>
              <a:rPr lang="en-US" dirty="0"/>
              <a:t>Structures</a:t>
            </a:r>
          </a:p>
          <a:p>
            <a:pPr lvl="1"/>
            <a:r>
              <a:rPr lang="en-US" dirty="0"/>
              <a:t>Types vs. Structures</a:t>
            </a:r>
          </a:p>
          <a:p>
            <a:pPr marL="0" indent="0"/>
            <a:endParaRPr lang="en-US" dirty="0"/>
          </a:p>
          <a:p>
            <a:r>
              <a:rPr lang="en-US" dirty="0"/>
              <a:t>Business Ecosystem Visualization</a:t>
            </a:r>
          </a:p>
          <a:p>
            <a:pPr lvl="1"/>
            <a:r>
              <a:rPr lang="en-US" dirty="0"/>
              <a:t>Approach</a:t>
            </a:r>
          </a:p>
          <a:p>
            <a:pPr lvl="1"/>
            <a:r>
              <a:rPr lang="en-US" dirty="0"/>
              <a:t>Results</a:t>
            </a:r>
          </a:p>
          <a:p>
            <a:endParaRPr lang="en-US" dirty="0"/>
          </a:p>
          <a:p>
            <a:r>
              <a:rPr lang="en-US" dirty="0"/>
              <a:t>Summary of Results</a:t>
            </a:r>
          </a:p>
          <a:p>
            <a:endParaRPr lang="en-US" dirty="0"/>
          </a:p>
          <a:p>
            <a:r>
              <a:rPr lang="en-US" dirty="0"/>
              <a:t>Sources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190208 Riemhofer BA-Thesis-Kick-Out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59320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4DD1F64C-2CF8-42A2-BEE9-A4768D5A0916}"/>
              </a:ext>
            </a:extLst>
          </p:cNvPr>
          <p:cNvCxnSpPr/>
          <p:nvPr/>
        </p:nvCxnSpPr>
        <p:spPr bwMode="auto">
          <a:xfrm>
            <a:off x="8034444" y="959674"/>
            <a:ext cx="0" cy="5205629"/>
          </a:xfrm>
          <a:prstGeom prst="line">
            <a:avLst/>
          </a:prstGeom>
          <a:ln>
            <a:prstDash val="sysDash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A72DE4BF-423E-4694-98BF-6A6F2E363F55}"/>
              </a:ext>
            </a:extLst>
          </p:cNvPr>
          <p:cNvCxnSpPr/>
          <p:nvPr/>
        </p:nvCxnSpPr>
        <p:spPr bwMode="auto">
          <a:xfrm>
            <a:off x="4166032" y="959675"/>
            <a:ext cx="0" cy="5205629"/>
          </a:xfrm>
          <a:prstGeom prst="line">
            <a:avLst/>
          </a:prstGeom>
          <a:ln>
            <a:prstDash val="sysDash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F1952317-65C1-4542-AE0F-672E4C0C5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Business Ecosystem Theory – Systematic Mapping Study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9D2AFF-1EC3-4F25-985E-D21AAF428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E55AFD-AC30-439E-85B6-7FEC0172C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14" name="Zylinder 13">
            <a:extLst>
              <a:ext uri="{FF2B5EF4-FFF2-40B4-BE49-F238E27FC236}">
                <a16:creationId xmlns:a16="http://schemas.microsoft.com/office/drawing/2014/main" id="{52E3E04A-C16C-46F7-A333-03251666B88E}"/>
              </a:ext>
            </a:extLst>
          </p:cNvPr>
          <p:cNvSpPr/>
          <p:nvPr/>
        </p:nvSpPr>
        <p:spPr bwMode="auto">
          <a:xfrm>
            <a:off x="949610" y="3136701"/>
            <a:ext cx="2592288" cy="720725"/>
          </a:xfrm>
          <a:prstGeom prst="can">
            <a:avLst/>
          </a:prstGeom>
          <a:solidFill>
            <a:srgbClr val="C4DCF2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B74F22D7-5DA0-4370-A34B-FD06763B3539}"/>
              </a:ext>
            </a:extLst>
          </p:cNvPr>
          <p:cNvSpPr/>
          <p:nvPr/>
        </p:nvSpPr>
        <p:spPr bwMode="auto">
          <a:xfrm>
            <a:off x="1417662" y="959675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Phase 1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DC591643-18D8-463F-9A48-FBBDA732471C}"/>
              </a:ext>
            </a:extLst>
          </p:cNvPr>
          <p:cNvSpPr/>
          <p:nvPr/>
        </p:nvSpPr>
        <p:spPr bwMode="auto">
          <a:xfrm>
            <a:off x="5266378" y="959675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Phase 2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9B9ED61-99B4-4C39-B3D7-17CFD67B6FC5}"/>
              </a:ext>
            </a:extLst>
          </p:cNvPr>
          <p:cNvSpPr/>
          <p:nvPr/>
        </p:nvSpPr>
        <p:spPr bwMode="auto">
          <a:xfrm>
            <a:off x="9155300" y="959675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Phase 3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184EBC1-110C-447C-BA08-1D54D064B2D0}"/>
              </a:ext>
            </a:extLst>
          </p:cNvPr>
          <p:cNvSpPr/>
          <p:nvPr/>
        </p:nvSpPr>
        <p:spPr bwMode="auto">
          <a:xfrm>
            <a:off x="5266378" y="2058285"/>
            <a:ext cx="1656184" cy="206613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Read relevant results from Phase 1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D96AB692-E8EE-4A02-9BD8-D15ADF75CE18}"/>
              </a:ext>
            </a:extLst>
          </p:cNvPr>
          <p:cNvSpPr txBox="1"/>
          <p:nvPr/>
        </p:nvSpPr>
        <p:spPr>
          <a:xfrm>
            <a:off x="1091444" y="3330304"/>
            <a:ext cx="2308620" cy="369332"/>
          </a:xfrm>
          <a:prstGeom prst="rect">
            <a:avLst/>
          </a:prstGeom>
          <a:solidFill>
            <a:srgbClr val="C4DCF2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</a:rPr>
              <a:t>Querying</a:t>
            </a:r>
            <a:r>
              <a:rPr lang="de-DE" dirty="0">
                <a:latin typeface="Arial" pitchFamily="34" charset="0"/>
              </a:rPr>
              <a:t> Databases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A473BE1C-66BB-42C2-80D3-E152F5AC7D8F}"/>
              </a:ext>
            </a:extLst>
          </p:cNvPr>
          <p:cNvSpPr/>
          <p:nvPr/>
        </p:nvSpPr>
        <p:spPr bwMode="auto">
          <a:xfrm>
            <a:off x="1417662" y="4170211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Title, abstract, keywords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1DA56AA9-FB30-404B-82D8-4AD4DF1B0A8E}"/>
              </a:ext>
            </a:extLst>
          </p:cNvPr>
          <p:cNvSpPr/>
          <p:nvPr/>
        </p:nvSpPr>
        <p:spPr bwMode="auto">
          <a:xfrm>
            <a:off x="1417662" y="5209859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Duplicate elimination</a:t>
            </a:r>
          </a:p>
        </p:txBody>
      </p:sp>
      <p:sp>
        <p:nvSpPr>
          <p:cNvPr id="33" name="Pfeil: nach rechts 32">
            <a:extLst>
              <a:ext uri="{FF2B5EF4-FFF2-40B4-BE49-F238E27FC236}">
                <a16:creationId xmlns:a16="http://schemas.microsoft.com/office/drawing/2014/main" id="{0837E3DF-5899-4C18-B4BA-BCC26675D1E1}"/>
              </a:ext>
            </a:extLst>
          </p:cNvPr>
          <p:cNvSpPr/>
          <p:nvPr/>
        </p:nvSpPr>
        <p:spPr bwMode="auto">
          <a:xfrm>
            <a:off x="3134069" y="1050821"/>
            <a:ext cx="2063927" cy="531388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4" name="Pfeil: nach rechts 33">
            <a:extLst>
              <a:ext uri="{FF2B5EF4-FFF2-40B4-BE49-F238E27FC236}">
                <a16:creationId xmlns:a16="http://schemas.microsoft.com/office/drawing/2014/main" id="{D0F6C781-3696-497C-999D-200D9718603A}"/>
              </a:ext>
            </a:extLst>
          </p:cNvPr>
          <p:cNvSpPr/>
          <p:nvPr/>
        </p:nvSpPr>
        <p:spPr bwMode="auto">
          <a:xfrm>
            <a:off x="7011500" y="1050821"/>
            <a:ext cx="2063927" cy="531388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E3CB2F7D-A3EF-42FD-AC23-5B0816BCF416}"/>
              </a:ext>
            </a:extLst>
          </p:cNvPr>
          <p:cNvCxnSpPr>
            <a:stCxn id="14" idx="3"/>
            <a:endCxn id="30" idx="0"/>
          </p:cNvCxnSpPr>
          <p:nvPr/>
        </p:nvCxnSpPr>
        <p:spPr bwMode="auto">
          <a:xfrm>
            <a:off x="2245754" y="3857426"/>
            <a:ext cx="0" cy="31278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CE1DAA48-94CF-4916-8423-F7099567A474}"/>
              </a:ext>
            </a:extLst>
          </p:cNvPr>
          <p:cNvCxnSpPr>
            <a:stCxn id="30" idx="2"/>
            <a:endCxn id="32" idx="0"/>
          </p:cNvCxnSpPr>
          <p:nvPr/>
        </p:nvCxnSpPr>
        <p:spPr bwMode="auto">
          <a:xfrm>
            <a:off x="2245754" y="4890291"/>
            <a:ext cx="0" cy="31956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Rechteck 41">
            <a:extLst>
              <a:ext uri="{FF2B5EF4-FFF2-40B4-BE49-F238E27FC236}">
                <a16:creationId xmlns:a16="http://schemas.microsoft.com/office/drawing/2014/main" id="{64DF4D5D-1874-4BFF-B731-81803ABEACBC}"/>
              </a:ext>
            </a:extLst>
          </p:cNvPr>
          <p:cNvSpPr/>
          <p:nvPr/>
        </p:nvSpPr>
        <p:spPr bwMode="auto">
          <a:xfrm>
            <a:off x="1417662" y="2059023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Suitable Queries</a:t>
            </a:r>
          </a:p>
        </p:txBody>
      </p: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0D890209-87B5-46BD-8137-8890B0444D47}"/>
              </a:ext>
            </a:extLst>
          </p:cNvPr>
          <p:cNvCxnSpPr>
            <a:stCxn id="42" idx="2"/>
            <a:endCxn id="14" idx="1"/>
          </p:cNvCxnSpPr>
          <p:nvPr/>
        </p:nvCxnSpPr>
        <p:spPr bwMode="auto">
          <a:xfrm>
            <a:off x="2245754" y="2779103"/>
            <a:ext cx="0" cy="35759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Gefaltete Ecke 87">
            <a:extLst>
              <a:ext uri="{FF2B5EF4-FFF2-40B4-BE49-F238E27FC236}">
                <a16:creationId xmlns:a16="http://schemas.microsoft.com/office/drawing/2014/main" id="{577404D8-B7E0-4100-9EFF-F43F5A17D36D}"/>
              </a:ext>
            </a:extLst>
          </p:cNvPr>
          <p:cNvSpPr/>
          <p:nvPr/>
        </p:nvSpPr>
        <p:spPr bwMode="auto">
          <a:xfrm>
            <a:off x="9347273" y="3158371"/>
            <a:ext cx="1269884" cy="1461291"/>
          </a:xfrm>
          <a:prstGeom prst="foldedCorner">
            <a:avLst>
              <a:gd name="adj" fmla="val 2231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List with relevant results</a:t>
            </a: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20C13BFE-F672-4D15-B6D6-4096A246A924}"/>
              </a:ext>
            </a:extLst>
          </p:cNvPr>
          <p:cNvSpPr/>
          <p:nvPr/>
        </p:nvSpPr>
        <p:spPr bwMode="auto">
          <a:xfrm>
            <a:off x="9154123" y="2059023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Backward Citations</a:t>
            </a: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B9727A0B-056F-4B72-BA80-2A30CDF9CC2B}"/>
              </a:ext>
            </a:extLst>
          </p:cNvPr>
          <p:cNvSpPr/>
          <p:nvPr/>
        </p:nvSpPr>
        <p:spPr bwMode="auto">
          <a:xfrm>
            <a:off x="9154123" y="4955590"/>
            <a:ext cx="165618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Forward Citations</a:t>
            </a:r>
          </a:p>
        </p:txBody>
      </p:sp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70F1AA81-C554-48B8-8180-C9EA7F90A108}"/>
              </a:ext>
            </a:extLst>
          </p:cNvPr>
          <p:cNvCxnSpPr>
            <a:stCxn id="48" idx="0"/>
            <a:endCxn id="49" idx="2"/>
          </p:cNvCxnSpPr>
          <p:nvPr/>
        </p:nvCxnSpPr>
        <p:spPr bwMode="auto">
          <a:xfrm flipV="1">
            <a:off x="9982215" y="2779103"/>
            <a:ext cx="0" cy="37926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6FECADE8-0F4A-49D7-965F-9C50D26131AA}"/>
              </a:ext>
            </a:extLst>
          </p:cNvPr>
          <p:cNvCxnSpPr>
            <a:stCxn id="48" idx="2"/>
            <a:endCxn id="50" idx="0"/>
          </p:cNvCxnSpPr>
          <p:nvPr/>
        </p:nvCxnSpPr>
        <p:spPr bwMode="auto">
          <a:xfrm>
            <a:off x="9982215" y="4619662"/>
            <a:ext cx="0" cy="33592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Abgerundetes Rechteck 58">
            <a:extLst>
              <a:ext uri="{FF2B5EF4-FFF2-40B4-BE49-F238E27FC236}">
                <a16:creationId xmlns:a16="http://schemas.microsoft.com/office/drawing/2014/main" id="{5C2AE333-8D28-480F-8C51-29378CE36124}"/>
              </a:ext>
            </a:extLst>
          </p:cNvPr>
          <p:cNvSpPr/>
          <p:nvPr/>
        </p:nvSpPr>
        <p:spPr bwMode="auto">
          <a:xfrm>
            <a:off x="3462750" y="1602797"/>
            <a:ext cx="1525292" cy="1444830"/>
          </a:xfrm>
          <a:prstGeom prst="roundRect">
            <a:avLst/>
          </a:prstGeom>
          <a:solidFill>
            <a:schemeClr val="bg2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List with results for further refinement</a:t>
            </a:r>
          </a:p>
        </p:txBody>
      </p:sp>
      <p:sp>
        <p:nvSpPr>
          <p:cNvPr id="59" name="Abgerundetes Rechteck 58">
            <a:extLst>
              <a:ext uri="{FF2B5EF4-FFF2-40B4-BE49-F238E27FC236}">
                <a16:creationId xmlns:a16="http://schemas.microsoft.com/office/drawing/2014/main" id="{5E6AEFBE-379B-4EF6-BCBC-22333DB69666}"/>
              </a:ext>
            </a:extLst>
          </p:cNvPr>
          <p:cNvSpPr/>
          <p:nvPr/>
        </p:nvSpPr>
        <p:spPr bwMode="auto">
          <a:xfrm>
            <a:off x="7260261" y="1596791"/>
            <a:ext cx="1525292" cy="1444830"/>
          </a:xfrm>
          <a:prstGeom prst="roundRect">
            <a:avLst/>
          </a:prstGeom>
          <a:solidFill>
            <a:schemeClr val="bg2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Content Mapping Matrix and refined list with results</a:t>
            </a:r>
          </a:p>
        </p:txBody>
      </p:sp>
      <p:sp>
        <p:nvSpPr>
          <p:cNvPr id="31" name="Fußzeilenplatzhalter 4">
            <a:extLst>
              <a:ext uri="{FF2B5EF4-FFF2-40B4-BE49-F238E27FC236}">
                <a16:creationId xmlns:a16="http://schemas.microsoft.com/office/drawing/2014/main" id="{1C162C9E-7560-4803-A9A2-310B2A667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190208 Riemhofer BA-Thesis-Kick-Out</a:t>
            </a:r>
            <a:endParaRPr lang="de-DE" dirty="0"/>
          </a:p>
        </p:txBody>
      </p:sp>
      <p:sp>
        <p:nvSpPr>
          <p:cNvPr id="35" name="Rechteckige Legende 78">
            <a:extLst>
              <a:ext uri="{FF2B5EF4-FFF2-40B4-BE49-F238E27FC236}">
                <a16:creationId xmlns:a16="http://schemas.microsoft.com/office/drawing/2014/main" id="{E78DA80F-D9EF-4837-9B26-64AC812C03DA}"/>
              </a:ext>
            </a:extLst>
          </p:cNvPr>
          <p:cNvSpPr/>
          <p:nvPr/>
        </p:nvSpPr>
        <p:spPr bwMode="auto">
          <a:xfrm>
            <a:off x="3208941" y="3995835"/>
            <a:ext cx="821996" cy="312190"/>
          </a:xfrm>
          <a:prstGeom prst="wedgeRectCallout">
            <a:avLst>
              <a:gd name="adj1" fmla="val -68559"/>
              <a:gd name="adj2" fmla="val -1074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1,842</a:t>
            </a:r>
          </a:p>
        </p:txBody>
      </p:sp>
      <p:sp>
        <p:nvSpPr>
          <p:cNvPr id="36" name="Rechteckige Legende 78">
            <a:extLst>
              <a:ext uri="{FF2B5EF4-FFF2-40B4-BE49-F238E27FC236}">
                <a16:creationId xmlns:a16="http://schemas.microsoft.com/office/drawing/2014/main" id="{80CAF8A6-342C-410E-9FFD-7C8C5C9F6A09}"/>
              </a:ext>
            </a:extLst>
          </p:cNvPr>
          <p:cNvSpPr/>
          <p:nvPr/>
        </p:nvSpPr>
        <p:spPr bwMode="auto">
          <a:xfrm>
            <a:off x="3222687" y="4726412"/>
            <a:ext cx="821996" cy="312190"/>
          </a:xfrm>
          <a:prstGeom prst="wedgeRectCallout">
            <a:avLst>
              <a:gd name="adj1" fmla="val -68559"/>
              <a:gd name="adj2" fmla="val -12234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382</a:t>
            </a:r>
          </a:p>
        </p:txBody>
      </p:sp>
      <p:sp>
        <p:nvSpPr>
          <p:cNvPr id="37" name="Rechteckige Legende 78">
            <a:extLst>
              <a:ext uri="{FF2B5EF4-FFF2-40B4-BE49-F238E27FC236}">
                <a16:creationId xmlns:a16="http://schemas.microsoft.com/office/drawing/2014/main" id="{EFE128F1-D654-4955-9419-FD4022EA189C}"/>
              </a:ext>
            </a:extLst>
          </p:cNvPr>
          <p:cNvSpPr/>
          <p:nvPr/>
        </p:nvSpPr>
        <p:spPr bwMode="auto">
          <a:xfrm>
            <a:off x="3222687" y="5743714"/>
            <a:ext cx="821996" cy="312190"/>
          </a:xfrm>
          <a:prstGeom prst="wedgeRectCallout">
            <a:avLst>
              <a:gd name="adj1" fmla="val -68559"/>
              <a:gd name="adj2" fmla="val -12234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258</a:t>
            </a:r>
          </a:p>
        </p:txBody>
      </p:sp>
      <p:sp>
        <p:nvSpPr>
          <p:cNvPr id="38" name="Rechteckige Legende 78">
            <a:extLst>
              <a:ext uri="{FF2B5EF4-FFF2-40B4-BE49-F238E27FC236}">
                <a16:creationId xmlns:a16="http://schemas.microsoft.com/office/drawing/2014/main" id="{86E330A1-99C0-497E-93DF-42E6A50379A6}"/>
              </a:ext>
            </a:extLst>
          </p:cNvPr>
          <p:cNvSpPr/>
          <p:nvPr/>
        </p:nvSpPr>
        <p:spPr bwMode="auto">
          <a:xfrm>
            <a:off x="7067505" y="3869950"/>
            <a:ext cx="821996" cy="312190"/>
          </a:xfrm>
          <a:prstGeom prst="wedgeRectCallout">
            <a:avLst>
              <a:gd name="adj1" fmla="val -68559"/>
              <a:gd name="adj2" fmla="val -12234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118</a:t>
            </a:r>
          </a:p>
        </p:txBody>
      </p:sp>
      <p:sp>
        <p:nvSpPr>
          <p:cNvPr id="39" name="Rechteckige Legende 78">
            <a:extLst>
              <a:ext uri="{FF2B5EF4-FFF2-40B4-BE49-F238E27FC236}">
                <a16:creationId xmlns:a16="http://schemas.microsoft.com/office/drawing/2014/main" id="{9F3E4FE3-FE74-4886-9315-1D5D6DED3549}"/>
              </a:ext>
            </a:extLst>
          </p:cNvPr>
          <p:cNvSpPr/>
          <p:nvPr/>
        </p:nvSpPr>
        <p:spPr bwMode="auto">
          <a:xfrm>
            <a:off x="10790973" y="3683644"/>
            <a:ext cx="1066594" cy="498495"/>
          </a:xfrm>
          <a:prstGeom prst="wedgeRectCallout">
            <a:avLst>
              <a:gd name="adj1" fmla="val -70309"/>
              <a:gd name="adj2" fmla="val -101755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u="sng" dirty="0">
                <a:solidFill>
                  <a:schemeClr val="bg1"/>
                </a:solidFill>
                <a:cs typeface="Arial" pitchFamily="34" charset="0"/>
              </a:rPr>
              <a:t>118 + 18</a:t>
            </a:r>
          </a:p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= </a:t>
            </a:r>
            <a:r>
              <a:rPr lang="en-US" sz="1400" b="1" dirty="0">
                <a:solidFill>
                  <a:schemeClr val="bg1"/>
                </a:solidFill>
                <a:cs typeface="Arial" pitchFamily="34" charset="0"/>
              </a:rPr>
              <a:t>136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13CFAB1C-99AB-4447-9827-4FCD02DAFE81}"/>
              </a:ext>
            </a:extLst>
          </p:cNvPr>
          <p:cNvSpPr/>
          <p:nvPr/>
        </p:nvSpPr>
        <p:spPr>
          <a:xfrm>
            <a:off x="332904" y="6093297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adapted from [6] - [9]</a:t>
            </a:r>
          </a:p>
        </p:txBody>
      </p:sp>
    </p:spTree>
    <p:extLst>
      <p:ext uri="{BB962C8B-B14F-4D97-AF65-F5344CB8AC3E}">
        <p14:creationId xmlns:p14="http://schemas.microsoft.com/office/powerpoint/2010/main" val="28027018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19" grpId="0" animBg="1"/>
      <p:bldP spid="21" grpId="0" animBg="1"/>
      <p:bldP spid="22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42" grpId="0" animBg="1"/>
      <p:bldP spid="48" grpId="0" animBg="1"/>
      <p:bldP spid="49" grpId="0" animBg="1"/>
      <p:bldP spid="50" grpId="0" animBg="1"/>
      <p:bldP spid="58" grpId="0" animBg="1"/>
      <p:bldP spid="59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3">
            <a:extLst>
              <a:ext uri="{FF2B5EF4-FFF2-40B4-BE49-F238E27FC236}">
                <a16:creationId xmlns:a16="http://schemas.microsoft.com/office/drawing/2014/main" id="{CCEC4CD9-555B-4D58-B0CC-CD5A083F7A0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479375" y="1126568"/>
            <a:ext cx="11472707" cy="460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2" name="Line 76">
            <a:extLst>
              <a:ext uri="{FF2B5EF4-FFF2-40B4-BE49-F238E27FC236}">
                <a16:creationId xmlns:a16="http://schemas.microsoft.com/office/drawing/2014/main" id="{3F088163-D008-48CA-9122-3AC2660A7A41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374" y="1704683"/>
            <a:ext cx="11455607" cy="0"/>
          </a:xfrm>
          <a:prstGeom prst="line">
            <a:avLst/>
          </a:prstGeom>
          <a:noFill/>
          <a:ln w="33338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3" name="Line 77">
            <a:extLst>
              <a:ext uri="{FF2B5EF4-FFF2-40B4-BE49-F238E27FC236}">
                <a16:creationId xmlns:a16="http://schemas.microsoft.com/office/drawing/2014/main" id="{2B1A3C7F-1E6D-40FB-82D6-6D91EDFC1D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374" y="2279152"/>
            <a:ext cx="11455607" cy="0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4" name="Line 78">
            <a:extLst>
              <a:ext uri="{FF2B5EF4-FFF2-40B4-BE49-F238E27FC236}">
                <a16:creationId xmlns:a16="http://schemas.microsoft.com/office/drawing/2014/main" id="{9187DFD5-BFFE-46E7-82D3-93173CDCBF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374" y="2853620"/>
            <a:ext cx="11455607" cy="0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5" name="Line 79">
            <a:extLst>
              <a:ext uri="{FF2B5EF4-FFF2-40B4-BE49-F238E27FC236}">
                <a16:creationId xmlns:a16="http://schemas.microsoft.com/office/drawing/2014/main" id="{E12A144D-B513-47B2-8513-FCCBF7497111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374" y="3426264"/>
            <a:ext cx="11455607" cy="0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6" name="Line 80">
            <a:extLst>
              <a:ext uri="{FF2B5EF4-FFF2-40B4-BE49-F238E27FC236}">
                <a16:creationId xmlns:a16="http://schemas.microsoft.com/office/drawing/2014/main" id="{0E1DD303-1A75-4CC3-8F0A-76D01D5B2A9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374" y="4000733"/>
            <a:ext cx="11455607" cy="0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7" name="Line 81">
            <a:extLst>
              <a:ext uri="{FF2B5EF4-FFF2-40B4-BE49-F238E27FC236}">
                <a16:creationId xmlns:a16="http://schemas.microsoft.com/office/drawing/2014/main" id="{59FBF59D-0F1C-4E0C-8DE2-9A3E80142A6C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374" y="4575201"/>
            <a:ext cx="11455607" cy="0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8" name="Line 82">
            <a:extLst>
              <a:ext uri="{FF2B5EF4-FFF2-40B4-BE49-F238E27FC236}">
                <a16:creationId xmlns:a16="http://schemas.microsoft.com/office/drawing/2014/main" id="{07FEA053-F8DA-457B-85AF-880D4A1A310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374" y="5149669"/>
            <a:ext cx="11455607" cy="0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1" name="Line 85">
            <a:extLst>
              <a:ext uri="{FF2B5EF4-FFF2-40B4-BE49-F238E27FC236}">
                <a16:creationId xmlns:a16="http://schemas.microsoft.com/office/drawing/2014/main" id="{FEA3B4F4-812E-4655-B00A-F7335FEF1E0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374" y="1130215"/>
            <a:ext cx="11455607" cy="0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2" name="Line 86">
            <a:extLst>
              <a:ext uri="{FF2B5EF4-FFF2-40B4-BE49-F238E27FC236}">
                <a16:creationId xmlns:a16="http://schemas.microsoft.com/office/drawing/2014/main" id="{B11020F6-7978-45ED-902B-EC47B551F40B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374" y="5722314"/>
            <a:ext cx="11455607" cy="0"/>
          </a:xfrm>
          <a:prstGeom prst="line">
            <a:avLst/>
          </a:prstGeom>
          <a:noFill/>
          <a:ln w="11113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1952317-65C1-4542-AE0F-672E4C0C5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Business Ecosystem Theory – Content Mapping Matrix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9D2AFF-1EC3-4F25-985E-D21AAF428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E55AFD-AC30-439E-85B6-7FEC0172C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00CBE92-A476-49EF-BFCB-01F7C4603F74}"/>
              </a:ext>
            </a:extLst>
          </p:cNvPr>
          <p:cNvSpPr/>
          <p:nvPr/>
        </p:nvSpPr>
        <p:spPr>
          <a:xfrm>
            <a:off x="332904" y="6093297"/>
            <a:ext cx="11524664" cy="21544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lvl="0" algn="r"/>
            <a:r>
              <a:rPr lang="en-US" sz="800" i="1" dirty="0">
                <a:solidFill>
                  <a:srgbClr val="000000"/>
                </a:solidFill>
                <a:latin typeface="Arial"/>
              </a:rPr>
              <a:t>adapted from [6] - [9]</a:t>
            </a:r>
          </a:p>
        </p:txBody>
      </p:sp>
      <p:sp>
        <p:nvSpPr>
          <p:cNvPr id="153" name="Fußzeilenplatzhalter 4">
            <a:extLst>
              <a:ext uri="{FF2B5EF4-FFF2-40B4-BE49-F238E27FC236}">
                <a16:creationId xmlns:a16="http://schemas.microsoft.com/office/drawing/2014/main" id="{C71312A7-CAAF-4F2C-882F-D0D601B67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190208 Riemhofer BA-Thesis-Kick-Out</a:t>
            </a:r>
            <a:endParaRPr lang="de-DE" dirty="0"/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F95B6202-B28B-468B-8E7D-2DE4384460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760293"/>
              </p:ext>
            </p:extLst>
          </p:nvPr>
        </p:nvGraphicFramePr>
        <p:xfrm>
          <a:off x="285575" y="1179418"/>
          <a:ext cx="11649407" cy="486754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39870">
                  <a:extLst>
                    <a:ext uri="{9D8B030D-6E8A-4147-A177-3AD203B41FA5}">
                      <a16:colId xmlns:a16="http://schemas.microsoft.com/office/drawing/2014/main" val="233512198"/>
                    </a:ext>
                  </a:extLst>
                </a:gridCol>
                <a:gridCol w="1310174">
                  <a:extLst>
                    <a:ext uri="{9D8B030D-6E8A-4147-A177-3AD203B41FA5}">
                      <a16:colId xmlns:a16="http://schemas.microsoft.com/office/drawing/2014/main" val="1639405078"/>
                    </a:ext>
                  </a:extLst>
                </a:gridCol>
                <a:gridCol w="1019024">
                  <a:extLst>
                    <a:ext uri="{9D8B030D-6E8A-4147-A177-3AD203B41FA5}">
                      <a16:colId xmlns:a16="http://schemas.microsoft.com/office/drawing/2014/main" val="3032108400"/>
                    </a:ext>
                  </a:extLst>
                </a:gridCol>
                <a:gridCol w="1164599">
                  <a:extLst>
                    <a:ext uri="{9D8B030D-6E8A-4147-A177-3AD203B41FA5}">
                      <a16:colId xmlns:a16="http://schemas.microsoft.com/office/drawing/2014/main" val="929208688"/>
                    </a:ext>
                  </a:extLst>
                </a:gridCol>
                <a:gridCol w="1019024">
                  <a:extLst>
                    <a:ext uri="{9D8B030D-6E8A-4147-A177-3AD203B41FA5}">
                      <a16:colId xmlns:a16="http://schemas.microsoft.com/office/drawing/2014/main" val="485962031"/>
                    </a:ext>
                  </a:extLst>
                </a:gridCol>
                <a:gridCol w="1601323">
                  <a:extLst>
                    <a:ext uri="{9D8B030D-6E8A-4147-A177-3AD203B41FA5}">
                      <a16:colId xmlns:a16="http://schemas.microsoft.com/office/drawing/2014/main" val="2234778665"/>
                    </a:ext>
                  </a:extLst>
                </a:gridCol>
                <a:gridCol w="1455749">
                  <a:extLst>
                    <a:ext uri="{9D8B030D-6E8A-4147-A177-3AD203B41FA5}">
                      <a16:colId xmlns:a16="http://schemas.microsoft.com/office/drawing/2014/main" val="4047429478"/>
                    </a:ext>
                  </a:extLst>
                </a:gridCol>
                <a:gridCol w="1237386">
                  <a:extLst>
                    <a:ext uri="{9D8B030D-6E8A-4147-A177-3AD203B41FA5}">
                      <a16:colId xmlns:a16="http://schemas.microsoft.com/office/drawing/2014/main" val="2996436672"/>
                    </a:ext>
                  </a:extLst>
                </a:gridCol>
                <a:gridCol w="1602258">
                  <a:extLst>
                    <a:ext uri="{9D8B030D-6E8A-4147-A177-3AD203B41FA5}">
                      <a16:colId xmlns:a16="http://schemas.microsoft.com/office/drawing/2014/main" val="2337597175"/>
                    </a:ext>
                  </a:extLst>
                </a:gridCol>
              </a:tblGrid>
              <a:tr h="309675">
                <a:tc>
                  <a:txBody>
                    <a:bodyPr/>
                    <a:lstStyle/>
                    <a:p>
                      <a:r>
                        <a:rPr lang="de-DE" sz="1400" dirty="0" err="1"/>
                        <a:t>Record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BE Definition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BE Roles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BE </a:t>
                      </a:r>
                      <a:r>
                        <a:rPr lang="de-DE" sz="1400" dirty="0" err="1"/>
                        <a:t>Phases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BE Types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BE Visualization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BE 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BE Example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BE Central Topic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4473702"/>
                  </a:ext>
                </a:extLst>
              </a:tr>
              <a:tr h="455787">
                <a:tc>
                  <a:txBody>
                    <a:bodyPr/>
                    <a:lstStyle/>
                    <a:p>
                      <a:pPr algn="l"/>
                      <a:r>
                        <a:rPr lang="de-DE" sz="1000" dirty="0"/>
                        <a:t>…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1265716"/>
                  </a:ext>
                </a:extLst>
              </a:tr>
              <a:tr h="455787">
                <a:tc>
                  <a:txBody>
                    <a:bodyPr/>
                    <a:lstStyle/>
                    <a:p>
                      <a:pPr algn="l"/>
                      <a:r>
                        <a:rPr lang="de-DE" sz="1000" dirty="0"/>
                        <a:t>Adner2006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(X)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7597148"/>
                  </a:ext>
                </a:extLst>
              </a:tr>
              <a:tr h="455787">
                <a:tc>
                  <a:txBody>
                    <a:bodyPr/>
                    <a:lstStyle/>
                    <a:p>
                      <a:pPr algn="l"/>
                      <a:r>
                        <a:rPr lang="de-DE" sz="1000" dirty="0"/>
                        <a:t>BasoleEtAl2015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1561769"/>
                  </a:ext>
                </a:extLst>
              </a:tr>
              <a:tr h="455787">
                <a:tc>
                  <a:txBody>
                    <a:bodyPr/>
                    <a:lstStyle/>
                    <a:p>
                      <a:pPr algn="l"/>
                      <a:r>
                        <a:rPr lang="de-DE" sz="1000" dirty="0"/>
                        <a:t>Giesecke2014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/>
                        <a:t>X</a:t>
                      </a:r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(X)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26087747"/>
                  </a:ext>
                </a:extLst>
              </a:tr>
              <a:tr h="455787">
                <a:tc>
                  <a:txBody>
                    <a:bodyPr/>
                    <a:lstStyle/>
                    <a:p>
                      <a:pPr algn="l"/>
                      <a:r>
                        <a:rPr lang="de-DE" sz="1000" dirty="0"/>
                        <a:t>IansitiLevien2004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201685"/>
                  </a:ext>
                </a:extLst>
              </a:tr>
              <a:tr h="455787">
                <a:tc>
                  <a:txBody>
                    <a:bodyPr/>
                    <a:lstStyle/>
                    <a:p>
                      <a:pPr algn="l"/>
                      <a:r>
                        <a:rPr lang="de-DE" sz="1000" dirty="0"/>
                        <a:t>Moore1996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344895"/>
                  </a:ext>
                </a:extLst>
              </a:tr>
              <a:tr h="455787">
                <a:tc>
                  <a:txBody>
                    <a:bodyPr/>
                    <a:lstStyle/>
                    <a:p>
                      <a:pPr algn="l"/>
                      <a:r>
                        <a:rPr lang="de-DE" sz="1000"/>
                        <a:t>RongShi2014</a:t>
                      </a:r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2547927"/>
                  </a:ext>
                </a:extLst>
              </a:tr>
              <a:tr h="455787">
                <a:tc>
                  <a:txBody>
                    <a:bodyPr/>
                    <a:lstStyle/>
                    <a:p>
                      <a:pPr algn="l"/>
                      <a:r>
                        <a:rPr lang="de-DE" sz="1000" dirty="0"/>
                        <a:t>Sako2018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(X)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8730356"/>
                  </a:ext>
                </a:extLst>
              </a:tr>
              <a:tr h="455787">
                <a:tc>
                  <a:txBody>
                    <a:bodyPr/>
                    <a:lstStyle/>
                    <a:p>
                      <a:pPr algn="l"/>
                      <a:r>
                        <a:rPr lang="de-DE" sz="1000" dirty="0" err="1"/>
                        <a:t>YangEtAl</a:t>
                      </a:r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0331730"/>
                  </a:ext>
                </a:extLst>
              </a:tr>
              <a:tr h="455787">
                <a:tc>
                  <a:txBody>
                    <a:bodyPr/>
                    <a:lstStyle/>
                    <a:p>
                      <a:pPr algn="l"/>
                      <a:r>
                        <a:rPr lang="de-DE" sz="1000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27065"/>
                  </a:ext>
                </a:extLst>
              </a:tr>
            </a:tbl>
          </a:graphicData>
        </a:graphic>
      </p:graphicFrame>
      <p:sp>
        <p:nvSpPr>
          <p:cNvPr id="148" name="Rechteckige Legende 78">
            <a:extLst>
              <a:ext uri="{FF2B5EF4-FFF2-40B4-BE49-F238E27FC236}">
                <a16:creationId xmlns:a16="http://schemas.microsoft.com/office/drawing/2014/main" id="{A676531A-C5F8-47FD-8DF0-5DEE93CF1E3A}"/>
              </a:ext>
            </a:extLst>
          </p:cNvPr>
          <p:cNvSpPr/>
          <p:nvPr/>
        </p:nvSpPr>
        <p:spPr bwMode="auto">
          <a:xfrm>
            <a:off x="2262686" y="765559"/>
            <a:ext cx="821996" cy="312190"/>
          </a:xfrm>
          <a:prstGeom prst="wedgeRectCallout">
            <a:avLst>
              <a:gd name="adj1" fmla="val -48127"/>
              <a:gd name="adj2" fmla="val 9882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RQ 1</a:t>
            </a:r>
          </a:p>
        </p:txBody>
      </p:sp>
      <p:sp>
        <p:nvSpPr>
          <p:cNvPr id="149" name="Rechteckige Legende 78">
            <a:extLst>
              <a:ext uri="{FF2B5EF4-FFF2-40B4-BE49-F238E27FC236}">
                <a16:creationId xmlns:a16="http://schemas.microsoft.com/office/drawing/2014/main" id="{772B819E-B1A1-400B-B053-4D4E18C6970E}"/>
              </a:ext>
            </a:extLst>
          </p:cNvPr>
          <p:cNvSpPr/>
          <p:nvPr/>
        </p:nvSpPr>
        <p:spPr bwMode="auto">
          <a:xfrm>
            <a:off x="3370755" y="773124"/>
            <a:ext cx="821996" cy="312190"/>
          </a:xfrm>
          <a:prstGeom prst="wedgeRectCallout">
            <a:avLst>
              <a:gd name="adj1" fmla="val -48127"/>
              <a:gd name="adj2" fmla="val 9882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RQ 1</a:t>
            </a:r>
          </a:p>
        </p:txBody>
      </p:sp>
      <p:sp>
        <p:nvSpPr>
          <p:cNvPr id="150" name="Rechteckige Legende 78">
            <a:extLst>
              <a:ext uri="{FF2B5EF4-FFF2-40B4-BE49-F238E27FC236}">
                <a16:creationId xmlns:a16="http://schemas.microsoft.com/office/drawing/2014/main" id="{374A5C50-F285-4612-B25C-FE964398B425}"/>
              </a:ext>
            </a:extLst>
          </p:cNvPr>
          <p:cNvSpPr/>
          <p:nvPr/>
        </p:nvSpPr>
        <p:spPr bwMode="auto">
          <a:xfrm>
            <a:off x="4543089" y="767000"/>
            <a:ext cx="821996" cy="312190"/>
          </a:xfrm>
          <a:prstGeom prst="wedgeRectCallout">
            <a:avLst>
              <a:gd name="adj1" fmla="val -48127"/>
              <a:gd name="adj2" fmla="val 9882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RQ 1</a:t>
            </a:r>
          </a:p>
        </p:txBody>
      </p:sp>
      <p:sp>
        <p:nvSpPr>
          <p:cNvPr id="151" name="Rechteckige Legende 78">
            <a:extLst>
              <a:ext uri="{FF2B5EF4-FFF2-40B4-BE49-F238E27FC236}">
                <a16:creationId xmlns:a16="http://schemas.microsoft.com/office/drawing/2014/main" id="{52CBEB44-C3D1-4AD8-9424-628F2504AA35}"/>
              </a:ext>
            </a:extLst>
          </p:cNvPr>
          <p:cNvSpPr/>
          <p:nvPr/>
        </p:nvSpPr>
        <p:spPr bwMode="auto">
          <a:xfrm>
            <a:off x="5589594" y="774765"/>
            <a:ext cx="821996" cy="312190"/>
          </a:xfrm>
          <a:prstGeom prst="wedgeRectCallout">
            <a:avLst>
              <a:gd name="adj1" fmla="val -48127"/>
              <a:gd name="adj2" fmla="val 9882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RQ 2</a:t>
            </a:r>
          </a:p>
        </p:txBody>
      </p:sp>
      <p:sp>
        <p:nvSpPr>
          <p:cNvPr id="152" name="Rechteckige Legende 78">
            <a:extLst>
              <a:ext uri="{FF2B5EF4-FFF2-40B4-BE49-F238E27FC236}">
                <a16:creationId xmlns:a16="http://schemas.microsoft.com/office/drawing/2014/main" id="{960F2663-7410-4F2E-B6DD-C8D664F7049F}"/>
              </a:ext>
            </a:extLst>
          </p:cNvPr>
          <p:cNvSpPr/>
          <p:nvPr/>
        </p:nvSpPr>
        <p:spPr bwMode="auto">
          <a:xfrm>
            <a:off x="6889279" y="773124"/>
            <a:ext cx="821996" cy="312190"/>
          </a:xfrm>
          <a:prstGeom prst="wedgeRectCallout">
            <a:avLst>
              <a:gd name="adj1" fmla="val -48127"/>
              <a:gd name="adj2" fmla="val 9882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RQ 3</a:t>
            </a:r>
          </a:p>
        </p:txBody>
      </p:sp>
    </p:spTree>
    <p:extLst>
      <p:ext uri="{BB962C8B-B14F-4D97-AF65-F5344CB8AC3E}">
        <p14:creationId xmlns:p14="http://schemas.microsoft.com/office/powerpoint/2010/main" val="2905018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0F3C15-B169-4F9A-920C-E466F74EC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Business Ecosystem Theory – </a:t>
            </a:r>
            <a:r>
              <a:rPr lang="en-GB" dirty="0"/>
              <a:t>Category</a:t>
            </a:r>
            <a:r>
              <a:rPr lang="de-DE" dirty="0"/>
              <a:t> Distribution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C2935B-5171-49A5-A7A4-10E982F78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510374-51B3-4519-B947-6DE8F2C31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 (wide)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8FB258-C1FE-4B62-91A0-126F8DED9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5952D27-9627-4A01-AFA3-002D68F01C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184" y="1149714"/>
            <a:ext cx="6102604" cy="455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09045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71103 Matthes English Master Slide Deck (wide).potx" id="{91040FA8-FD49-4102-AC41-84BC0B08C488}" vid="{045BDA8C-0E4E-43FE-921F-341BE0C2864F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Kickoff</Template>
  <TotalTime>0</TotalTime>
  <Words>2190</Words>
  <Application>Microsoft Office PowerPoint</Application>
  <PresentationFormat>Breitbild</PresentationFormat>
  <Paragraphs>584</Paragraphs>
  <Slides>27</Slides>
  <Notes>27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33" baseType="lpstr">
      <vt:lpstr>Arial Unicode MS</vt:lpstr>
      <vt:lpstr>Arial</vt:lpstr>
      <vt:lpstr>Helvetica Neue</vt:lpstr>
      <vt:lpstr>TUM Neue Helvetica 75 Bold</vt:lpstr>
      <vt:lpstr>Wingdings</vt:lpstr>
      <vt:lpstr>Slides sebis 2013 2</vt:lpstr>
      <vt:lpstr>Definitions and Characteristics of Different Business Ecosystem Types, and Identification of Suitable Visualization Tools</vt:lpstr>
      <vt:lpstr>Outline</vt:lpstr>
      <vt:lpstr>Business Ecosystems - Motivation</vt:lpstr>
      <vt:lpstr>Business Ecosystems - Motivation</vt:lpstr>
      <vt:lpstr>Business Ecosystems - Research Questions</vt:lpstr>
      <vt:lpstr>Outline</vt:lpstr>
      <vt:lpstr>Business Ecosystem Theory – Systematic Mapping Study</vt:lpstr>
      <vt:lpstr>Business Ecosystem Theory – Content Mapping Matrix</vt:lpstr>
      <vt:lpstr>Business Ecosystem Theory – Category Distribution</vt:lpstr>
      <vt:lpstr>Business Ecosystem Theory – Working Definition</vt:lpstr>
      <vt:lpstr>Business Ecosystem Theory – Working Definition</vt:lpstr>
      <vt:lpstr>Outline</vt:lpstr>
      <vt:lpstr>Business Ecosystem Variations – Types</vt:lpstr>
      <vt:lpstr>Business Ecosystem Variations – Structures</vt:lpstr>
      <vt:lpstr>Business Ecosystem Variations – Types vs. Structures</vt:lpstr>
      <vt:lpstr>Outline</vt:lpstr>
      <vt:lpstr>Business Ecosystem Visualization - Approach</vt:lpstr>
      <vt:lpstr>Business Ecosystem Visualization - Approach</vt:lpstr>
      <vt:lpstr>Business Ecosystem Visualization - Results</vt:lpstr>
      <vt:lpstr>Business Ecosystem Visualization - Results</vt:lpstr>
      <vt:lpstr>Business Ecosystem Visualization – Results</vt:lpstr>
      <vt:lpstr>Outline</vt:lpstr>
      <vt:lpstr>Summary of Results</vt:lpstr>
      <vt:lpstr>Outline</vt:lpstr>
      <vt:lpstr>Sources</vt:lpstr>
      <vt:lpstr>Sources - Visualizations</vt:lpstr>
      <vt:lpstr>PowerPoint-Präsentation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Copyright sebis</dc:description>
  <cp:lastModifiedBy/>
  <cp:revision>1</cp:revision>
  <dcterms:created xsi:type="dcterms:W3CDTF">2018-08-18T09:41:34Z</dcterms:created>
  <dcterms:modified xsi:type="dcterms:W3CDTF">2019-02-11T19:05:01Z</dcterms:modified>
</cp:coreProperties>
</file>